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6143-AAC9-4548-963C-F175EE2D35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86AC44-D5A3-4381-A113-AF9765E397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CD1C8E-F6B2-4A05-8D77-372FAB54AC1E}"/>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5" name="Footer Placeholder 4">
            <a:extLst>
              <a:ext uri="{FF2B5EF4-FFF2-40B4-BE49-F238E27FC236}">
                <a16:creationId xmlns:a16="http://schemas.microsoft.com/office/drawing/2014/main" id="{8814EE10-37C5-4764-B097-6C3C1B046F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F2C79-DB71-40E4-9499-0B17182E0736}"/>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2964883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BDD3B-2B74-419A-B974-BDFADCD3AA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79CB28-9E5B-40AA-B7C0-E919D82F5E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80DBB-9880-4E54-88E8-06EEEAFC7039}"/>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5" name="Footer Placeholder 4">
            <a:extLst>
              <a:ext uri="{FF2B5EF4-FFF2-40B4-BE49-F238E27FC236}">
                <a16:creationId xmlns:a16="http://schemas.microsoft.com/office/drawing/2014/main" id="{F89F0816-6D51-4C2A-8FD5-0E5C4AA6D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21B80-50DA-4549-875B-F26620167F30}"/>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1047464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20DD29-EACE-406E-8423-C23ED218E0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D831DF-51B0-44BA-8C45-EEE6B673C0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D45933-1395-4CB0-B393-AB89692D302B}"/>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5" name="Footer Placeholder 4">
            <a:extLst>
              <a:ext uri="{FF2B5EF4-FFF2-40B4-BE49-F238E27FC236}">
                <a16:creationId xmlns:a16="http://schemas.microsoft.com/office/drawing/2014/main" id="{0E6D855A-3071-4438-9262-1D80C79920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3FD18-FB8B-4A56-97BC-1BE018C020F3}"/>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2552721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26E7B-A6FE-48AC-A495-B7F64309A7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F782ED-C271-4912-AA71-8729ABD122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8CFB0C-062D-4E6F-81CC-A34DE2612076}"/>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5" name="Footer Placeholder 4">
            <a:extLst>
              <a:ext uri="{FF2B5EF4-FFF2-40B4-BE49-F238E27FC236}">
                <a16:creationId xmlns:a16="http://schemas.microsoft.com/office/drawing/2014/main" id="{1656D44C-300E-45AD-81AD-56F4352F62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52CD9-F959-47E0-BA96-3F5534E9EE49}"/>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72639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4FDBB-B1FF-4432-A68D-11C2D37611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83F501-5A30-4C3F-B28B-FA56FF5F51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444B85-EBCE-45BC-90FC-4AB109584C6F}"/>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5" name="Footer Placeholder 4">
            <a:extLst>
              <a:ext uri="{FF2B5EF4-FFF2-40B4-BE49-F238E27FC236}">
                <a16:creationId xmlns:a16="http://schemas.microsoft.com/office/drawing/2014/main" id="{66F3E308-005C-4E6A-9DD0-E9708162F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DD147C-DB3D-440B-97D6-C905E7C46CC1}"/>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72692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947BA-BB12-45EF-8273-9C0BBF0AD4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1134FD-DC96-481E-B0EC-0C332EC9B5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AECAB9-88F0-48D2-AEF4-E400C314EC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B83875-4BD9-42F7-80A5-3B19E2FB63E8}"/>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6" name="Footer Placeholder 5">
            <a:extLst>
              <a:ext uri="{FF2B5EF4-FFF2-40B4-BE49-F238E27FC236}">
                <a16:creationId xmlns:a16="http://schemas.microsoft.com/office/drawing/2014/main" id="{296E2F19-931B-4768-9638-007E4985B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C99355-AEEF-4F8E-84EC-E9B98F2CF1E9}"/>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2960668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CBE7E-6900-4FAF-AA45-550C290F50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0F0690-573A-4058-844C-82AB39F6C3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DAF95A-C967-4CC3-8B6D-F9B1A8680E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1CDDF7-C8D6-4C6E-B295-5DF6C18AB8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6A5491-3872-4A38-AF13-1F2EE3D4AA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C62133-F58A-4D97-83E3-006A4DDB5080}"/>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8" name="Footer Placeholder 7">
            <a:extLst>
              <a:ext uri="{FF2B5EF4-FFF2-40B4-BE49-F238E27FC236}">
                <a16:creationId xmlns:a16="http://schemas.microsoft.com/office/drawing/2014/main" id="{2A03D2B2-0574-495D-A6CC-1693C0D01A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992CC8-86F0-41FD-A700-F4AD4C3FDD73}"/>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109252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63A24-8044-47BA-BCD1-D511DB6F22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D17D7B-2A17-4EC3-B3F9-F0CA2554E3D3}"/>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4" name="Footer Placeholder 3">
            <a:extLst>
              <a:ext uri="{FF2B5EF4-FFF2-40B4-BE49-F238E27FC236}">
                <a16:creationId xmlns:a16="http://schemas.microsoft.com/office/drawing/2014/main" id="{A85A9752-CE02-4842-A453-110D5204D3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3D321C-38EC-43CB-ACF3-1EB5B175664B}"/>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53313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3DDA46-B69E-46CA-9FE0-7F60CEC0D8C4}"/>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3" name="Footer Placeholder 2">
            <a:extLst>
              <a:ext uri="{FF2B5EF4-FFF2-40B4-BE49-F238E27FC236}">
                <a16:creationId xmlns:a16="http://schemas.microsoft.com/office/drawing/2014/main" id="{51679907-C675-4AA4-967F-4D91F34390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14C740-31AB-4ABB-BD08-EB9D0901B7E3}"/>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3072548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558E8-8435-4F22-A753-138415A17D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49DE69-45C9-4E3A-AFA6-D7DF507C59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BE2E55-323C-4BA5-8818-ED77F91C8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7195F-9018-41CF-8E5E-E4A8A687A408}"/>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6" name="Footer Placeholder 5">
            <a:extLst>
              <a:ext uri="{FF2B5EF4-FFF2-40B4-BE49-F238E27FC236}">
                <a16:creationId xmlns:a16="http://schemas.microsoft.com/office/drawing/2014/main" id="{3DB66DF8-8B83-4EF1-BF11-2184D01B88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72487F-C879-4BE2-8159-90C2D2BA21C9}"/>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4228483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E95FE-A31A-403B-BE1A-9DABCA99A3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4DC87C-7C8C-4467-B4D1-D2116841C3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7EF6EF-375D-4988-9FB5-9BFFE679CD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A03D4-336B-40D2-BE70-69646EF336E7}"/>
              </a:ext>
            </a:extLst>
          </p:cNvPr>
          <p:cNvSpPr>
            <a:spLocks noGrp="1"/>
          </p:cNvSpPr>
          <p:nvPr>
            <p:ph type="dt" sz="half" idx="10"/>
          </p:nvPr>
        </p:nvSpPr>
        <p:spPr/>
        <p:txBody>
          <a:bodyPr/>
          <a:lstStyle/>
          <a:p>
            <a:fld id="{FFE37D1A-DF41-4A59-AC26-6C75ACDE210F}" type="datetimeFigureOut">
              <a:rPr lang="en-US" smtClean="0"/>
              <a:t>6/23/2020</a:t>
            </a:fld>
            <a:endParaRPr lang="en-US"/>
          </a:p>
        </p:txBody>
      </p:sp>
      <p:sp>
        <p:nvSpPr>
          <p:cNvPr id="6" name="Footer Placeholder 5">
            <a:extLst>
              <a:ext uri="{FF2B5EF4-FFF2-40B4-BE49-F238E27FC236}">
                <a16:creationId xmlns:a16="http://schemas.microsoft.com/office/drawing/2014/main" id="{7B12758D-2B31-411B-A897-D383B76205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3BBC73-B031-496B-846E-FF6744018742}"/>
              </a:ext>
            </a:extLst>
          </p:cNvPr>
          <p:cNvSpPr>
            <a:spLocks noGrp="1"/>
          </p:cNvSpPr>
          <p:nvPr>
            <p:ph type="sldNum" sz="quarter" idx="12"/>
          </p:nvPr>
        </p:nvSpPr>
        <p:spPr/>
        <p:txBody>
          <a:bodyPr/>
          <a:lstStyle/>
          <a:p>
            <a:fld id="{4CABD03F-D6EF-45E2-AB18-639CAA659EDD}" type="slidenum">
              <a:rPr lang="en-US" smtClean="0"/>
              <a:t>‹#›</a:t>
            </a:fld>
            <a:endParaRPr lang="en-US"/>
          </a:p>
        </p:txBody>
      </p:sp>
    </p:spTree>
    <p:extLst>
      <p:ext uri="{BB962C8B-B14F-4D97-AF65-F5344CB8AC3E}">
        <p14:creationId xmlns:p14="http://schemas.microsoft.com/office/powerpoint/2010/main" val="87416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C60125-C36E-49FA-8DEC-503B125CC6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BC12B3-287C-477B-BF99-2035AACF85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676AB2-E21A-4DCA-8BB1-0B333A6BEE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37D1A-DF41-4A59-AC26-6C75ACDE210F}" type="datetimeFigureOut">
              <a:rPr lang="en-US" smtClean="0"/>
              <a:t>6/23/2020</a:t>
            </a:fld>
            <a:endParaRPr lang="en-US"/>
          </a:p>
        </p:txBody>
      </p:sp>
      <p:sp>
        <p:nvSpPr>
          <p:cNvPr id="5" name="Footer Placeholder 4">
            <a:extLst>
              <a:ext uri="{FF2B5EF4-FFF2-40B4-BE49-F238E27FC236}">
                <a16:creationId xmlns:a16="http://schemas.microsoft.com/office/drawing/2014/main" id="{F45A3FF2-736A-48CA-B3B2-CB75302165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06AB60-7DA4-423F-AA3C-01BF10CC78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BD03F-D6EF-45E2-AB18-639CAA659EDD}" type="slidenum">
              <a:rPr lang="en-US" smtClean="0"/>
              <a:t>‹#›</a:t>
            </a:fld>
            <a:endParaRPr lang="en-US"/>
          </a:p>
        </p:txBody>
      </p:sp>
    </p:spTree>
    <p:extLst>
      <p:ext uri="{BB962C8B-B14F-4D97-AF65-F5344CB8AC3E}">
        <p14:creationId xmlns:p14="http://schemas.microsoft.com/office/powerpoint/2010/main" val="1095768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F98B74-543D-4704-83F3-A03DB81F4458}"/>
              </a:ext>
            </a:extLst>
          </p:cNvPr>
          <p:cNvSpPr txBox="1"/>
          <p:nvPr/>
        </p:nvSpPr>
        <p:spPr>
          <a:xfrm>
            <a:off x="273464" y="538385"/>
            <a:ext cx="4157565" cy="6032421"/>
          </a:xfrm>
          <a:prstGeom prst="rect">
            <a:avLst/>
          </a:prstGeom>
          <a:noFill/>
        </p:spPr>
        <p:txBody>
          <a:bodyPr wrap="square" rtlCol="0">
            <a:spAutoFit/>
          </a:bodyPr>
          <a:lstStyle/>
          <a:p>
            <a:r>
              <a:rPr lang="en-US" sz="2800" b="1" dirty="0"/>
              <a:t>Funding for Civil Legal Aid in Maryland </a:t>
            </a:r>
          </a:p>
          <a:p>
            <a:r>
              <a:rPr lang="en-US" sz="2400" i="1" dirty="0"/>
              <a:t>Fiscal Year 2019: $72.9 Million</a:t>
            </a:r>
          </a:p>
          <a:p>
            <a:r>
              <a:rPr lang="en-US" dirty="0"/>
              <a:t>As Reported by MLSC Grantees</a:t>
            </a:r>
          </a:p>
          <a:p>
            <a:endParaRPr lang="en-US" dirty="0"/>
          </a:p>
          <a:p>
            <a:r>
              <a:rPr lang="en-US" dirty="0"/>
              <a:t>Notes:</a:t>
            </a:r>
          </a:p>
          <a:p>
            <a:pPr marL="285750" indent="-285750">
              <a:buFont typeface="Arial" panose="020B0604020202020204" pitchFamily="34" charset="0"/>
              <a:buChar char="•"/>
            </a:pPr>
            <a:r>
              <a:rPr lang="en-US" dirty="0"/>
              <a:t>State-Mandated includes CINA, Guardianship, Mental Health/ Developmental Disabilities and Court-Appointed Attorney Program</a:t>
            </a:r>
            <a:br>
              <a:rPr lang="en-US" dirty="0"/>
            </a:br>
            <a:endParaRPr lang="en-US" dirty="0"/>
          </a:p>
          <a:p>
            <a:pPr marL="285750" indent="-285750">
              <a:buFont typeface="Arial" panose="020B0604020202020204" pitchFamily="34" charset="0"/>
              <a:buChar char="•"/>
            </a:pPr>
            <a:r>
              <a:rPr lang="en-US" dirty="0"/>
              <a:t>Federally Mandated includes Protection &amp; Advocacy (people with disabilities) and Title III (seniors)</a:t>
            </a:r>
            <a:br>
              <a:rPr lang="en-US" dirty="0"/>
            </a:br>
            <a:endParaRPr lang="en-US" dirty="0"/>
          </a:p>
          <a:p>
            <a:pPr marL="285750" indent="-285750">
              <a:buFont typeface="Arial" panose="020B0604020202020204" pitchFamily="34" charset="0"/>
              <a:buChar char="•"/>
            </a:pPr>
            <a:r>
              <a:rPr lang="en-US" dirty="0"/>
              <a:t>Other Revenue includes general funds from multi-service organizations, other state funding, client fees, attorney fees, interest, cy </a:t>
            </a:r>
            <a:r>
              <a:rPr lang="en-US" dirty="0" err="1"/>
              <a:t>pres</a:t>
            </a:r>
            <a:r>
              <a:rPr lang="en-US" dirty="0"/>
              <a:t> and publications</a:t>
            </a:r>
          </a:p>
          <a:p>
            <a:endParaRPr lang="en-US" dirty="0"/>
          </a:p>
        </p:txBody>
      </p:sp>
      <p:pic>
        <p:nvPicPr>
          <p:cNvPr id="6" name="Picture 5">
            <a:extLst>
              <a:ext uri="{FF2B5EF4-FFF2-40B4-BE49-F238E27FC236}">
                <a16:creationId xmlns:a16="http://schemas.microsoft.com/office/drawing/2014/main" id="{9749A4F0-3440-418F-9924-8B96BE8A8F72}"/>
              </a:ext>
            </a:extLst>
          </p:cNvPr>
          <p:cNvPicPr>
            <a:picLocks noChangeAspect="1"/>
          </p:cNvPicPr>
          <p:nvPr/>
        </p:nvPicPr>
        <p:blipFill>
          <a:blip r:embed="rId2"/>
          <a:stretch>
            <a:fillRect/>
          </a:stretch>
        </p:blipFill>
        <p:spPr>
          <a:xfrm>
            <a:off x="4582816" y="51276"/>
            <a:ext cx="7925380" cy="7003281"/>
          </a:xfrm>
          <a:prstGeom prst="rect">
            <a:avLst/>
          </a:prstGeom>
        </p:spPr>
      </p:pic>
    </p:spTree>
    <p:extLst>
      <p:ext uri="{BB962C8B-B14F-4D97-AF65-F5344CB8AC3E}">
        <p14:creationId xmlns:p14="http://schemas.microsoft.com/office/powerpoint/2010/main" val="131749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F98B74-543D-4704-83F3-A03DB81F4458}"/>
              </a:ext>
            </a:extLst>
          </p:cNvPr>
          <p:cNvSpPr txBox="1"/>
          <p:nvPr/>
        </p:nvSpPr>
        <p:spPr>
          <a:xfrm>
            <a:off x="273464" y="538385"/>
            <a:ext cx="4157565" cy="5601533"/>
          </a:xfrm>
          <a:prstGeom prst="rect">
            <a:avLst/>
          </a:prstGeom>
          <a:noFill/>
        </p:spPr>
        <p:txBody>
          <a:bodyPr wrap="square" rtlCol="0">
            <a:spAutoFit/>
          </a:bodyPr>
          <a:lstStyle/>
          <a:p>
            <a:r>
              <a:rPr lang="en-US" sz="2800" b="1" dirty="0"/>
              <a:t>MLSC Fund Revenue</a:t>
            </a:r>
          </a:p>
          <a:p>
            <a:r>
              <a:rPr lang="en-US" sz="2400" i="1" dirty="0"/>
              <a:t>Fiscal Year 2019: $21.7 Million</a:t>
            </a:r>
          </a:p>
          <a:p>
            <a:endParaRPr lang="en-US" dirty="0"/>
          </a:p>
          <a:p>
            <a:r>
              <a:rPr lang="en-US" dirty="0"/>
              <a:t>Notes:</a:t>
            </a:r>
          </a:p>
          <a:p>
            <a:pPr marL="285750" indent="-285750">
              <a:buFont typeface="Arial" panose="020B0604020202020204" pitchFamily="34" charset="0"/>
              <a:buChar char="•"/>
            </a:pPr>
            <a:r>
              <a:rPr lang="en-US" dirty="0"/>
              <a:t>The MLSC Fund Appropriation is set in the State’s budget each year based on projected revenues. The appropriation sets an upper limit on the amount that can be spent but does not guarantee the Fund will receive the full amount. MLSC receives the amount actually collected in the Fund, up to the appropriation limit.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FY19 MLSC Fund appropriation was set at $19.5 million, but total revenues in the Fund exceeded that amount. Revenue of $2.2 million was carried over to FY20.</a:t>
            </a:r>
          </a:p>
        </p:txBody>
      </p:sp>
      <p:pic>
        <p:nvPicPr>
          <p:cNvPr id="3" name="Picture 2">
            <a:extLst>
              <a:ext uri="{FF2B5EF4-FFF2-40B4-BE49-F238E27FC236}">
                <a16:creationId xmlns:a16="http://schemas.microsoft.com/office/drawing/2014/main" id="{11C1C8C5-E997-42EF-AD96-BF43F9FBB18D}"/>
              </a:ext>
            </a:extLst>
          </p:cNvPr>
          <p:cNvPicPr>
            <a:picLocks noChangeAspect="1"/>
          </p:cNvPicPr>
          <p:nvPr/>
        </p:nvPicPr>
        <p:blipFill>
          <a:blip r:embed="rId2"/>
          <a:stretch>
            <a:fillRect/>
          </a:stretch>
        </p:blipFill>
        <p:spPr>
          <a:xfrm>
            <a:off x="4431029" y="5428"/>
            <a:ext cx="7732866" cy="6634654"/>
          </a:xfrm>
          <a:prstGeom prst="rect">
            <a:avLst/>
          </a:prstGeom>
        </p:spPr>
      </p:pic>
    </p:spTree>
    <p:extLst>
      <p:ext uri="{BB962C8B-B14F-4D97-AF65-F5344CB8AC3E}">
        <p14:creationId xmlns:p14="http://schemas.microsoft.com/office/powerpoint/2010/main" val="2244021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6F2F9443A23644A7BECCFFBFAF7B11" ma:contentTypeVersion="1" ma:contentTypeDescription="Create a new document." ma:contentTypeScope="" ma:versionID="1c5e94b8362f9b12b4fb2a7bd0d31207">
  <xsd:schema xmlns:xsd="http://www.w3.org/2001/XMLSchema" xmlns:xs="http://www.w3.org/2001/XMLSchema" xmlns:p="http://schemas.microsoft.com/office/2006/metadata/properties" xmlns:ns2="d7e130aa-ca30-4865-99a5-89368e91b7b7" targetNamespace="http://schemas.microsoft.com/office/2006/metadata/properties" ma:root="true" ma:fieldsID="f23d2b60ebc80458e4a47bef05bd1411" ns2:_="">
    <xsd:import namespace="d7e130aa-ca30-4865-99a5-89368e91b7b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130aa-ca30-4865-99a5-89368e91b7b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35BD3E-9CFF-41F4-A7ED-111464DE229C}"/>
</file>

<file path=customXml/itemProps2.xml><?xml version="1.0" encoding="utf-8"?>
<ds:datastoreItem xmlns:ds="http://schemas.openxmlformats.org/officeDocument/2006/customXml" ds:itemID="{324C4C1D-38D4-49D5-92F1-0BC71F427691}"/>
</file>

<file path=customXml/itemProps3.xml><?xml version="1.0" encoding="utf-8"?>
<ds:datastoreItem xmlns:ds="http://schemas.openxmlformats.org/officeDocument/2006/customXml" ds:itemID="{624F54CE-2CF1-4008-A215-662B9701F9B7}"/>
</file>

<file path=docProps/app.xml><?xml version="1.0" encoding="utf-8"?>
<Properties xmlns="http://schemas.openxmlformats.org/officeDocument/2006/extended-properties" xmlns:vt="http://schemas.openxmlformats.org/officeDocument/2006/docPropsVTypes">
  <TotalTime>21</TotalTime>
  <Words>183</Words>
  <Application>Microsoft Office PowerPoint</Application>
  <PresentationFormat>Widescreen</PresentationFormat>
  <Paragraphs>15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 Seltzer</dc:creator>
  <cp:lastModifiedBy>Deb Seltzer</cp:lastModifiedBy>
  <cp:revision>4</cp:revision>
  <dcterms:created xsi:type="dcterms:W3CDTF">2020-06-23T21:13:19Z</dcterms:created>
  <dcterms:modified xsi:type="dcterms:W3CDTF">2020-06-23T21:35:09Z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0x0101002D6F2F9443A23644A7BECCFFBFAF7B11</vt:lpwstr>
  </property>
</Properties>
</file>