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26.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4.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25.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7" d="100"/>
          <a:sy n="77" d="100"/>
        </p:scale>
        <p:origin x="5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45"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6.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46E399BF-B810-4CEC-B4EF-B945BD2F0BEF}"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CD268E54-46E6-42B6-8868-A89216411B20}">
      <dgm:prSet/>
      <dgm:spPr/>
      <dgm:t>
        <a:bodyPr/>
        <a:lstStyle/>
        <a:p>
          <a:r>
            <a:rPr lang="en-US" b="0" i="0" dirty="0"/>
            <a:t>1.  Advance Directives &amp; MOLST</a:t>
          </a:r>
          <a:endParaRPr lang="en-US" dirty="0"/>
        </a:p>
      </dgm:t>
    </dgm:pt>
    <dgm:pt modelId="{CCF5F2BD-9EE0-415D-861A-71E25842A086}" type="parTrans" cxnId="{EFB88BB2-E3A0-4F3F-87C9-2608CCD9200E}">
      <dgm:prSet/>
      <dgm:spPr/>
      <dgm:t>
        <a:bodyPr/>
        <a:lstStyle/>
        <a:p>
          <a:endParaRPr lang="en-US"/>
        </a:p>
      </dgm:t>
    </dgm:pt>
    <dgm:pt modelId="{1995649D-909C-4448-A234-17DA30B846EC}" type="sibTrans" cxnId="{EFB88BB2-E3A0-4F3F-87C9-2608CCD9200E}">
      <dgm:prSet/>
      <dgm:spPr/>
      <dgm:t>
        <a:bodyPr/>
        <a:lstStyle/>
        <a:p>
          <a:endParaRPr lang="en-US"/>
        </a:p>
      </dgm:t>
    </dgm:pt>
    <dgm:pt modelId="{BC2FEEAC-46F6-4318-B002-7B78C1D5152D}">
      <dgm:prSet/>
      <dgm:spPr/>
      <dgm:t>
        <a:bodyPr/>
        <a:lstStyle/>
        <a:p>
          <a:r>
            <a:rPr lang="en-US" b="0" i="0" dirty="0"/>
            <a:t>2.  Financial POA</a:t>
          </a:r>
          <a:endParaRPr lang="en-US" dirty="0"/>
        </a:p>
      </dgm:t>
    </dgm:pt>
    <dgm:pt modelId="{0F2EEB31-D7FA-422B-9D9C-9BB05892D3CE}" type="parTrans" cxnId="{09570355-6BBE-4BA4-A1AB-AE02CA2973BE}">
      <dgm:prSet/>
      <dgm:spPr/>
      <dgm:t>
        <a:bodyPr/>
        <a:lstStyle/>
        <a:p>
          <a:endParaRPr lang="en-US"/>
        </a:p>
      </dgm:t>
    </dgm:pt>
    <dgm:pt modelId="{9F9CA253-E0C8-4F22-BC97-8B49FBB3AABC}" type="sibTrans" cxnId="{09570355-6BBE-4BA4-A1AB-AE02CA2973BE}">
      <dgm:prSet/>
      <dgm:spPr/>
      <dgm:t>
        <a:bodyPr/>
        <a:lstStyle/>
        <a:p>
          <a:endParaRPr lang="en-US"/>
        </a:p>
      </dgm:t>
    </dgm:pt>
    <dgm:pt modelId="{F86606E2-1B49-4F92-AD3A-E9BB4C7B1292}">
      <dgm:prSet/>
      <dgm:spPr/>
      <dgm:t>
        <a:bodyPr/>
        <a:lstStyle/>
        <a:p>
          <a:r>
            <a:rPr lang="en-US" b="0" i="0" dirty="0"/>
            <a:t>3. Standby                 Guardian</a:t>
          </a:r>
          <a:endParaRPr lang="en-US" dirty="0"/>
        </a:p>
      </dgm:t>
    </dgm:pt>
    <dgm:pt modelId="{A9B5C533-4959-41E8-AF4B-4DD572745C9E}" type="parTrans" cxnId="{67B752FF-37EF-4885-AAB5-F7A4F4AA867E}">
      <dgm:prSet/>
      <dgm:spPr/>
      <dgm:t>
        <a:bodyPr/>
        <a:lstStyle/>
        <a:p>
          <a:endParaRPr lang="en-US"/>
        </a:p>
      </dgm:t>
    </dgm:pt>
    <dgm:pt modelId="{893744FD-922C-4F2F-AE14-EF01A61FE287}" type="sibTrans" cxnId="{67B752FF-37EF-4885-AAB5-F7A4F4AA867E}">
      <dgm:prSet/>
      <dgm:spPr/>
      <dgm:t>
        <a:bodyPr/>
        <a:lstStyle/>
        <a:p>
          <a:endParaRPr lang="en-US"/>
        </a:p>
      </dgm:t>
    </dgm:pt>
    <dgm:pt modelId="{0F50A546-12B1-4522-BE95-289A36527327}">
      <dgm:prSet/>
      <dgm:spPr/>
      <dgm:t>
        <a:bodyPr/>
        <a:lstStyle/>
        <a:p>
          <a:r>
            <a:rPr lang="en-US" b="0" i="0" dirty="0"/>
            <a:t>4.  Property ownership &amp; titling</a:t>
          </a:r>
          <a:endParaRPr lang="en-US" dirty="0"/>
        </a:p>
      </dgm:t>
    </dgm:pt>
    <dgm:pt modelId="{F2529BA7-6502-48A2-B848-0B38C8F755B3}" type="parTrans" cxnId="{A19CB82C-8E08-4E80-8D2F-70F737178619}">
      <dgm:prSet/>
      <dgm:spPr/>
      <dgm:t>
        <a:bodyPr/>
        <a:lstStyle/>
        <a:p>
          <a:endParaRPr lang="en-US"/>
        </a:p>
      </dgm:t>
    </dgm:pt>
    <dgm:pt modelId="{AC704AD6-C58E-4017-BAB9-B4E917D62397}" type="sibTrans" cxnId="{A19CB82C-8E08-4E80-8D2F-70F737178619}">
      <dgm:prSet/>
      <dgm:spPr/>
      <dgm:t>
        <a:bodyPr/>
        <a:lstStyle/>
        <a:p>
          <a:endParaRPr lang="en-US"/>
        </a:p>
      </dgm:t>
    </dgm:pt>
    <dgm:pt modelId="{D0B8FE3A-9C85-4283-B769-B1D1B11EE095}">
      <dgm:prSet/>
      <dgm:spPr/>
      <dgm:t>
        <a:bodyPr/>
        <a:lstStyle/>
        <a:p>
          <a:r>
            <a:rPr lang="en-US" b="0" i="0" dirty="0"/>
            <a:t>5. Wills &amp; Non-Probate Transfers</a:t>
          </a:r>
          <a:endParaRPr lang="en-US" dirty="0"/>
        </a:p>
      </dgm:t>
    </dgm:pt>
    <dgm:pt modelId="{23242268-A8D5-4665-B1BE-9C5DB0AFF345}" type="parTrans" cxnId="{77D03110-95BB-468D-8C60-009F4B094949}">
      <dgm:prSet/>
      <dgm:spPr/>
      <dgm:t>
        <a:bodyPr/>
        <a:lstStyle/>
        <a:p>
          <a:endParaRPr lang="en-US"/>
        </a:p>
      </dgm:t>
    </dgm:pt>
    <dgm:pt modelId="{4BF4FE9F-2FCD-445A-B475-1A18E764E70B}" type="sibTrans" cxnId="{77D03110-95BB-468D-8C60-009F4B094949}">
      <dgm:prSet/>
      <dgm:spPr/>
      <dgm:t>
        <a:bodyPr/>
        <a:lstStyle/>
        <a:p>
          <a:endParaRPr lang="en-US"/>
        </a:p>
      </dgm:t>
    </dgm:pt>
    <dgm:pt modelId="{0148F142-01F6-4B7A-98B4-5336ADDDA3EB}">
      <dgm:prSet/>
      <dgm:spPr/>
      <dgm:t>
        <a:bodyPr/>
        <a:lstStyle/>
        <a:p>
          <a:r>
            <a:rPr lang="en-US" b="0" i="0" dirty="0"/>
            <a:t>6. Home Ownership &amp; Deed</a:t>
          </a:r>
          <a:endParaRPr lang="en-US" dirty="0"/>
        </a:p>
      </dgm:t>
    </dgm:pt>
    <dgm:pt modelId="{2C556CBA-7B0B-4ACE-BB30-127F9F8A464D}" type="parTrans" cxnId="{C37D3691-F6C4-41A3-B024-6FF74257A905}">
      <dgm:prSet/>
      <dgm:spPr/>
      <dgm:t>
        <a:bodyPr/>
        <a:lstStyle/>
        <a:p>
          <a:endParaRPr lang="en-US"/>
        </a:p>
      </dgm:t>
    </dgm:pt>
    <dgm:pt modelId="{95D29D16-73CA-4329-8BB6-64408CFE373C}" type="sibTrans" cxnId="{C37D3691-F6C4-41A3-B024-6FF74257A905}">
      <dgm:prSet/>
      <dgm:spPr/>
      <dgm:t>
        <a:bodyPr/>
        <a:lstStyle/>
        <a:p>
          <a:endParaRPr lang="en-US"/>
        </a:p>
      </dgm:t>
    </dgm:pt>
    <dgm:pt modelId="{723AB9ED-A6F7-406B-9333-3C37614DBEE1}" type="pres">
      <dgm:prSet presAssocID="{46E399BF-B810-4CEC-B4EF-B945BD2F0BEF}" presName="root" presStyleCnt="0">
        <dgm:presLayoutVars>
          <dgm:dir/>
          <dgm:resizeHandles val="exact"/>
        </dgm:presLayoutVars>
      </dgm:prSet>
      <dgm:spPr/>
      <dgm:t>
        <a:bodyPr/>
        <a:lstStyle/>
        <a:p>
          <a:endParaRPr lang="en-US"/>
        </a:p>
      </dgm:t>
    </dgm:pt>
    <dgm:pt modelId="{AB321AF6-8D80-47C2-A718-A1395E8C51D1}" type="pres">
      <dgm:prSet presAssocID="{46E399BF-B810-4CEC-B4EF-B945BD2F0BEF}" presName="container" presStyleCnt="0">
        <dgm:presLayoutVars>
          <dgm:dir/>
          <dgm:resizeHandles val="exact"/>
        </dgm:presLayoutVars>
      </dgm:prSet>
      <dgm:spPr/>
    </dgm:pt>
    <dgm:pt modelId="{70D0D449-A85F-49AD-9558-52796F458507}" type="pres">
      <dgm:prSet presAssocID="{CD268E54-46E6-42B6-8868-A89216411B20}" presName="compNode" presStyleCnt="0"/>
      <dgm:spPr/>
    </dgm:pt>
    <dgm:pt modelId="{F9548C9C-D01F-4329-9E92-4D4E1FDA4526}" type="pres">
      <dgm:prSet presAssocID="{CD268E54-46E6-42B6-8868-A89216411B20}" presName="iconBgRect" presStyleLbl="bgShp" presStyleIdx="0" presStyleCnt="6"/>
      <dgm:spPr/>
    </dgm:pt>
    <dgm:pt modelId="{D695E2E8-12CF-4851-B126-74CB6B4EDB25}" type="pres">
      <dgm:prSet presAssocID="{CD268E54-46E6-42B6-8868-A89216411B20}" presName="iconRect" presStyleLbl="node1" presStyleIdx="0" presStyleCnt="6"/>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Document"/>
        </a:ext>
      </dgm:extLst>
    </dgm:pt>
    <dgm:pt modelId="{06BF3759-8D33-449E-A576-06236C33FA1B}" type="pres">
      <dgm:prSet presAssocID="{CD268E54-46E6-42B6-8868-A89216411B20}" presName="spaceRect" presStyleCnt="0"/>
      <dgm:spPr/>
    </dgm:pt>
    <dgm:pt modelId="{7AC1F285-3D93-49BC-A813-2FA10D580AF2}" type="pres">
      <dgm:prSet presAssocID="{CD268E54-46E6-42B6-8868-A89216411B20}" presName="textRect" presStyleLbl="revTx" presStyleIdx="0" presStyleCnt="6">
        <dgm:presLayoutVars>
          <dgm:chMax val="1"/>
          <dgm:chPref val="1"/>
        </dgm:presLayoutVars>
      </dgm:prSet>
      <dgm:spPr/>
      <dgm:t>
        <a:bodyPr/>
        <a:lstStyle/>
        <a:p>
          <a:endParaRPr lang="en-US"/>
        </a:p>
      </dgm:t>
    </dgm:pt>
    <dgm:pt modelId="{19B7E156-C411-477B-BC94-7465E1740005}" type="pres">
      <dgm:prSet presAssocID="{1995649D-909C-4448-A234-17DA30B846EC}" presName="sibTrans" presStyleLbl="sibTrans2D1" presStyleIdx="0" presStyleCnt="0"/>
      <dgm:spPr/>
      <dgm:t>
        <a:bodyPr/>
        <a:lstStyle/>
        <a:p>
          <a:endParaRPr lang="en-US"/>
        </a:p>
      </dgm:t>
    </dgm:pt>
    <dgm:pt modelId="{B0845C20-A72E-4DFC-B2A0-7B7CF186A23B}" type="pres">
      <dgm:prSet presAssocID="{BC2FEEAC-46F6-4318-B002-7B78C1D5152D}" presName="compNode" presStyleCnt="0"/>
      <dgm:spPr/>
    </dgm:pt>
    <dgm:pt modelId="{9C8D60B5-3135-42B6-ABCD-BA36199ABF7B}" type="pres">
      <dgm:prSet presAssocID="{BC2FEEAC-46F6-4318-B002-7B78C1D5152D}" presName="iconBgRect" presStyleLbl="bgShp" presStyleIdx="1" presStyleCnt="6"/>
      <dgm:spPr/>
    </dgm:pt>
    <dgm:pt modelId="{9256E1ED-FEAC-4D8D-A177-5684ABC7AEBE}" type="pres">
      <dgm:prSet presAssocID="{BC2FEEAC-46F6-4318-B002-7B78C1D5152D}" presName="iconRect" presStyleLbl="node1" presStyleIdx="1" presStyleCnt="6"/>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Money"/>
        </a:ext>
      </dgm:extLst>
    </dgm:pt>
    <dgm:pt modelId="{84C42741-17FF-4867-B2DF-3267D854F486}" type="pres">
      <dgm:prSet presAssocID="{BC2FEEAC-46F6-4318-B002-7B78C1D5152D}" presName="spaceRect" presStyleCnt="0"/>
      <dgm:spPr/>
    </dgm:pt>
    <dgm:pt modelId="{FC93315F-30D9-43B3-B00C-4F60C270F2DE}" type="pres">
      <dgm:prSet presAssocID="{BC2FEEAC-46F6-4318-B002-7B78C1D5152D}" presName="textRect" presStyleLbl="revTx" presStyleIdx="1" presStyleCnt="6">
        <dgm:presLayoutVars>
          <dgm:chMax val="1"/>
          <dgm:chPref val="1"/>
        </dgm:presLayoutVars>
      </dgm:prSet>
      <dgm:spPr/>
      <dgm:t>
        <a:bodyPr/>
        <a:lstStyle/>
        <a:p>
          <a:endParaRPr lang="en-US"/>
        </a:p>
      </dgm:t>
    </dgm:pt>
    <dgm:pt modelId="{DC4808E9-2641-4EF7-AFAD-7CF7398D0BAD}" type="pres">
      <dgm:prSet presAssocID="{9F9CA253-E0C8-4F22-BC97-8B49FBB3AABC}" presName="sibTrans" presStyleLbl="sibTrans2D1" presStyleIdx="0" presStyleCnt="0"/>
      <dgm:spPr/>
      <dgm:t>
        <a:bodyPr/>
        <a:lstStyle/>
        <a:p>
          <a:endParaRPr lang="en-US"/>
        </a:p>
      </dgm:t>
    </dgm:pt>
    <dgm:pt modelId="{9A4B61A1-5795-4139-9875-F4A3476F12CA}" type="pres">
      <dgm:prSet presAssocID="{F86606E2-1B49-4F92-AD3A-E9BB4C7B1292}" presName="compNode" presStyleCnt="0"/>
      <dgm:spPr/>
    </dgm:pt>
    <dgm:pt modelId="{454C5ADC-E145-43ED-BBB9-6F25CB992BCE}" type="pres">
      <dgm:prSet presAssocID="{F86606E2-1B49-4F92-AD3A-E9BB4C7B1292}" presName="iconBgRect" presStyleLbl="bgShp" presStyleIdx="2" presStyleCnt="6"/>
      <dgm:spPr/>
    </dgm:pt>
    <dgm:pt modelId="{C904F6C3-F020-4D75-99AF-E6C82608F302}" type="pres">
      <dgm:prSet presAssocID="{F86606E2-1B49-4F92-AD3A-E9BB4C7B1292}" presName="iconRect" presStyleLbl="node1" presStyleIdx="2" presStyleCnt="6"/>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Plug"/>
        </a:ext>
      </dgm:extLst>
    </dgm:pt>
    <dgm:pt modelId="{765F0892-2914-4253-97B2-47CAA2C98667}" type="pres">
      <dgm:prSet presAssocID="{F86606E2-1B49-4F92-AD3A-E9BB4C7B1292}" presName="spaceRect" presStyleCnt="0"/>
      <dgm:spPr/>
    </dgm:pt>
    <dgm:pt modelId="{0128479D-A8DD-41B7-93F1-0499CB1926F8}" type="pres">
      <dgm:prSet presAssocID="{F86606E2-1B49-4F92-AD3A-E9BB4C7B1292}" presName="textRect" presStyleLbl="revTx" presStyleIdx="2" presStyleCnt="6">
        <dgm:presLayoutVars>
          <dgm:chMax val="1"/>
          <dgm:chPref val="1"/>
        </dgm:presLayoutVars>
      </dgm:prSet>
      <dgm:spPr/>
      <dgm:t>
        <a:bodyPr/>
        <a:lstStyle/>
        <a:p>
          <a:endParaRPr lang="en-US"/>
        </a:p>
      </dgm:t>
    </dgm:pt>
    <dgm:pt modelId="{C6C50B07-12A1-4342-93C9-D943D853DFBE}" type="pres">
      <dgm:prSet presAssocID="{893744FD-922C-4F2F-AE14-EF01A61FE287}" presName="sibTrans" presStyleLbl="sibTrans2D1" presStyleIdx="0" presStyleCnt="0"/>
      <dgm:spPr/>
      <dgm:t>
        <a:bodyPr/>
        <a:lstStyle/>
        <a:p>
          <a:endParaRPr lang="en-US"/>
        </a:p>
      </dgm:t>
    </dgm:pt>
    <dgm:pt modelId="{0E3BA462-DE3D-4017-A123-3897A5344256}" type="pres">
      <dgm:prSet presAssocID="{0F50A546-12B1-4522-BE95-289A36527327}" presName="compNode" presStyleCnt="0"/>
      <dgm:spPr/>
    </dgm:pt>
    <dgm:pt modelId="{CB1A413C-7603-4B19-8215-98FE6B2AA614}" type="pres">
      <dgm:prSet presAssocID="{0F50A546-12B1-4522-BE95-289A36527327}" presName="iconBgRect" presStyleLbl="bgShp" presStyleIdx="3" presStyleCnt="6"/>
      <dgm:spPr/>
    </dgm:pt>
    <dgm:pt modelId="{EED0B515-055F-43BD-928D-A36DB6449653}" type="pres">
      <dgm:prSet presAssocID="{0F50A546-12B1-4522-BE95-289A36527327}"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Excavator"/>
        </a:ext>
      </dgm:extLst>
    </dgm:pt>
    <dgm:pt modelId="{9B61CCEF-BF5C-4552-BF1D-5CDEC106A22F}" type="pres">
      <dgm:prSet presAssocID="{0F50A546-12B1-4522-BE95-289A36527327}" presName="spaceRect" presStyleCnt="0"/>
      <dgm:spPr/>
    </dgm:pt>
    <dgm:pt modelId="{9B648B2A-A1D9-4E75-BB7A-402BC4B4AA14}" type="pres">
      <dgm:prSet presAssocID="{0F50A546-12B1-4522-BE95-289A36527327}" presName="textRect" presStyleLbl="revTx" presStyleIdx="3" presStyleCnt="6">
        <dgm:presLayoutVars>
          <dgm:chMax val="1"/>
          <dgm:chPref val="1"/>
        </dgm:presLayoutVars>
      </dgm:prSet>
      <dgm:spPr/>
      <dgm:t>
        <a:bodyPr/>
        <a:lstStyle/>
        <a:p>
          <a:endParaRPr lang="en-US"/>
        </a:p>
      </dgm:t>
    </dgm:pt>
    <dgm:pt modelId="{E7266B82-FD83-4881-8556-463E2F9F86FB}" type="pres">
      <dgm:prSet presAssocID="{AC704AD6-C58E-4017-BAB9-B4E917D62397}" presName="sibTrans" presStyleLbl="sibTrans2D1" presStyleIdx="0" presStyleCnt="0"/>
      <dgm:spPr/>
      <dgm:t>
        <a:bodyPr/>
        <a:lstStyle/>
        <a:p>
          <a:endParaRPr lang="en-US"/>
        </a:p>
      </dgm:t>
    </dgm:pt>
    <dgm:pt modelId="{46F58CA7-6F33-4D12-B843-17428050B885}" type="pres">
      <dgm:prSet presAssocID="{D0B8FE3A-9C85-4283-B769-B1D1B11EE095}" presName="compNode" presStyleCnt="0"/>
      <dgm:spPr/>
    </dgm:pt>
    <dgm:pt modelId="{FF3FD0E8-E91B-4612-92F8-78D95A3F79C7}" type="pres">
      <dgm:prSet presAssocID="{D0B8FE3A-9C85-4283-B769-B1D1B11EE095}" presName="iconBgRect" presStyleLbl="bgShp" presStyleIdx="4" presStyleCnt="6"/>
      <dgm:spPr/>
    </dgm:pt>
    <dgm:pt modelId="{A80B5BDD-85B3-49CC-A49E-B4C0F318B0C9}" type="pres">
      <dgm:prSet presAssocID="{D0B8FE3A-9C85-4283-B769-B1D1B11EE095}" presName="iconRect" presStyleLbl="node1" presStyleIdx="4" presStyleCnt="6"/>
      <dgm:spPr>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t>
        <a:bodyPr/>
        <a:lstStyle/>
        <a:p>
          <a:endParaRPr lang="en-US"/>
        </a:p>
      </dgm:t>
      <dgm:extLst>
        <a:ext uri="{E40237B7-FDA0-4F09-8148-C483321AD2D9}">
          <dgm14:cNvPr xmlns:dgm14="http://schemas.microsoft.com/office/drawing/2010/diagram" id="0" name="" descr="Gavel"/>
        </a:ext>
      </dgm:extLst>
    </dgm:pt>
    <dgm:pt modelId="{2FF09638-2349-4D51-A749-8A36EA363E40}" type="pres">
      <dgm:prSet presAssocID="{D0B8FE3A-9C85-4283-B769-B1D1B11EE095}" presName="spaceRect" presStyleCnt="0"/>
      <dgm:spPr/>
    </dgm:pt>
    <dgm:pt modelId="{9A4593DB-FEB7-4C65-A543-B11BBC0AAB81}" type="pres">
      <dgm:prSet presAssocID="{D0B8FE3A-9C85-4283-B769-B1D1B11EE095}" presName="textRect" presStyleLbl="revTx" presStyleIdx="4" presStyleCnt="6">
        <dgm:presLayoutVars>
          <dgm:chMax val="1"/>
          <dgm:chPref val="1"/>
        </dgm:presLayoutVars>
      </dgm:prSet>
      <dgm:spPr/>
      <dgm:t>
        <a:bodyPr/>
        <a:lstStyle/>
        <a:p>
          <a:endParaRPr lang="en-US"/>
        </a:p>
      </dgm:t>
    </dgm:pt>
    <dgm:pt modelId="{EA2B0B26-EF8D-4D67-BE95-52457A5C5F63}" type="pres">
      <dgm:prSet presAssocID="{4BF4FE9F-2FCD-445A-B475-1A18E764E70B}" presName="sibTrans" presStyleLbl="sibTrans2D1" presStyleIdx="0" presStyleCnt="0"/>
      <dgm:spPr/>
      <dgm:t>
        <a:bodyPr/>
        <a:lstStyle/>
        <a:p>
          <a:endParaRPr lang="en-US"/>
        </a:p>
      </dgm:t>
    </dgm:pt>
    <dgm:pt modelId="{314EABAE-C251-4518-9BF2-75FA7BA0BDCF}" type="pres">
      <dgm:prSet presAssocID="{0148F142-01F6-4B7A-98B4-5336ADDDA3EB}" presName="compNode" presStyleCnt="0"/>
      <dgm:spPr/>
    </dgm:pt>
    <dgm:pt modelId="{23BC25BB-5939-4055-8826-B1BFBE34004D}" type="pres">
      <dgm:prSet presAssocID="{0148F142-01F6-4B7A-98B4-5336ADDDA3EB}" presName="iconBgRect" presStyleLbl="bgShp" presStyleIdx="5" presStyleCnt="6"/>
      <dgm:spPr/>
    </dgm:pt>
    <dgm:pt modelId="{59ADBB07-A89B-4832-879F-49847D5FD4FE}" type="pres">
      <dgm:prSet presAssocID="{0148F142-01F6-4B7A-98B4-5336ADDDA3EB}" presName="iconRect" presStyleLbl="node1" presStyleIdx="5" presStyleCnt="6"/>
      <dgm:spPr>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t>
        <a:bodyPr/>
        <a:lstStyle/>
        <a:p>
          <a:endParaRPr lang="en-US"/>
        </a:p>
      </dgm:t>
      <dgm:extLst>
        <a:ext uri="{E40237B7-FDA0-4F09-8148-C483321AD2D9}">
          <dgm14:cNvPr xmlns:dgm14="http://schemas.microsoft.com/office/drawing/2010/diagram" id="0" name="" descr="Suburban scene"/>
        </a:ext>
      </dgm:extLst>
    </dgm:pt>
    <dgm:pt modelId="{46CAE71A-6702-4E11-883B-38C98926145F}" type="pres">
      <dgm:prSet presAssocID="{0148F142-01F6-4B7A-98B4-5336ADDDA3EB}" presName="spaceRect" presStyleCnt="0"/>
      <dgm:spPr/>
    </dgm:pt>
    <dgm:pt modelId="{A658B6DA-9732-4508-8C07-44573145556D}" type="pres">
      <dgm:prSet presAssocID="{0148F142-01F6-4B7A-98B4-5336ADDDA3EB}" presName="textRect" presStyleLbl="revTx" presStyleIdx="5" presStyleCnt="6">
        <dgm:presLayoutVars>
          <dgm:chMax val="1"/>
          <dgm:chPref val="1"/>
        </dgm:presLayoutVars>
      </dgm:prSet>
      <dgm:spPr/>
      <dgm:t>
        <a:bodyPr/>
        <a:lstStyle/>
        <a:p>
          <a:endParaRPr lang="en-US"/>
        </a:p>
      </dgm:t>
    </dgm:pt>
  </dgm:ptLst>
  <dgm:cxnLst>
    <dgm:cxn modelId="{09570355-6BBE-4BA4-A1AB-AE02CA2973BE}" srcId="{46E399BF-B810-4CEC-B4EF-B945BD2F0BEF}" destId="{BC2FEEAC-46F6-4318-B002-7B78C1D5152D}" srcOrd="1" destOrd="0" parTransId="{0F2EEB31-D7FA-422B-9D9C-9BB05892D3CE}" sibTransId="{9F9CA253-E0C8-4F22-BC97-8B49FBB3AABC}"/>
    <dgm:cxn modelId="{67B752FF-37EF-4885-AAB5-F7A4F4AA867E}" srcId="{46E399BF-B810-4CEC-B4EF-B945BD2F0BEF}" destId="{F86606E2-1B49-4F92-AD3A-E9BB4C7B1292}" srcOrd="2" destOrd="0" parTransId="{A9B5C533-4959-41E8-AF4B-4DD572745C9E}" sibTransId="{893744FD-922C-4F2F-AE14-EF01A61FE287}"/>
    <dgm:cxn modelId="{A19CB82C-8E08-4E80-8D2F-70F737178619}" srcId="{46E399BF-B810-4CEC-B4EF-B945BD2F0BEF}" destId="{0F50A546-12B1-4522-BE95-289A36527327}" srcOrd="3" destOrd="0" parTransId="{F2529BA7-6502-48A2-B848-0B38C8F755B3}" sibTransId="{AC704AD6-C58E-4017-BAB9-B4E917D62397}"/>
    <dgm:cxn modelId="{66041D09-FC0E-47F2-89EC-40A06D4F24D5}" type="presOf" srcId="{D0B8FE3A-9C85-4283-B769-B1D1B11EE095}" destId="{9A4593DB-FEB7-4C65-A543-B11BBC0AAB81}" srcOrd="0" destOrd="0" presId="urn:microsoft.com/office/officeart/2018/2/layout/IconCircleList"/>
    <dgm:cxn modelId="{F1ACA981-48FD-4681-AD48-3C1506380B96}" type="presOf" srcId="{893744FD-922C-4F2F-AE14-EF01A61FE287}" destId="{C6C50B07-12A1-4342-93C9-D943D853DFBE}" srcOrd="0" destOrd="0" presId="urn:microsoft.com/office/officeart/2018/2/layout/IconCircleList"/>
    <dgm:cxn modelId="{C37D3691-F6C4-41A3-B024-6FF74257A905}" srcId="{46E399BF-B810-4CEC-B4EF-B945BD2F0BEF}" destId="{0148F142-01F6-4B7A-98B4-5336ADDDA3EB}" srcOrd="5" destOrd="0" parTransId="{2C556CBA-7B0B-4ACE-BB30-127F9F8A464D}" sibTransId="{95D29D16-73CA-4329-8BB6-64408CFE373C}"/>
    <dgm:cxn modelId="{76AE68B8-19C1-412E-9424-E251E337EA47}" type="presOf" srcId="{BC2FEEAC-46F6-4318-B002-7B78C1D5152D}" destId="{FC93315F-30D9-43B3-B00C-4F60C270F2DE}" srcOrd="0" destOrd="0" presId="urn:microsoft.com/office/officeart/2018/2/layout/IconCircleList"/>
    <dgm:cxn modelId="{1018A564-48BE-494B-8484-862F1E3C56AA}" type="presOf" srcId="{46E399BF-B810-4CEC-B4EF-B945BD2F0BEF}" destId="{723AB9ED-A6F7-406B-9333-3C37614DBEE1}" srcOrd="0" destOrd="0" presId="urn:microsoft.com/office/officeart/2018/2/layout/IconCircleList"/>
    <dgm:cxn modelId="{E67A6F99-6C2D-453D-B332-7C1E7783663D}" type="presOf" srcId="{CD268E54-46E6-42B6-8868-A89216411B20}" destId="{7AC1F285-3D93-49BC-A813-2FA10D580AF2}" srcOrd="0" destOrd="0" presId="urn:microsoft.com/office/officeart/2018/2/layout/IconCircleList"/>
    <dgm:cxn modelId="{B4CF1091-6830-46CA-B15F-CF6F7438F530}" type="presOf" srcId="{AC704AD6-C58E-4017-BAB9-B4E917D62397}" destId="{E7266B82-FD83-4881-8556-463E2F9F86FB}" srcOrd="0" destOrd="0" presId="urn:microsoft.com/office/officeart/2018/2/layout/IconCircleList"/>
    <dgm:cxn modelId="{0EE9ED37-2055-4CBB-AB14-0615EDF61F77}" type="presOf" srcId="{0F50A546-12B1-4522-BE95-289A36527327}" destId="{9B648B2A-A1D9-4E75-BB7A-402BC4B4AA14}" srcOrd="0" destOrd="0" presId="urn:microsoft.com/office/officeart/2018/2/layout/IconCircleList"/>
    <dgm:cxn modelId="{BA8383CB-C1FA-4888-9EE4-AA0EC17AF729}" type="presOf" srcId="{0148F142-01F6-4B7A-98B4-5336ADDDA3EB}" destId="{A658B6DA-9732-4508-8C07-44573145556D}" srcOrd="0" destOrd="0" presId="urn:microsoft.com/office/officeart/2018/2/layout/IconCircleList"/>
    <dgm:cxn modelId="{EFB88BB2-E3A0-4F3F-87C9-2608CCD9200E}" srcId="{46E399BF-B810-4CEC-B4EF-B945BD2F0BEF}" destId="{CD268E54-46E6-42B6-8868-A89216411B20}" srcOrd="0" destOrd="0" parTransId="{CCF5F2BD-9EE0-415D-861A-71E25842A086}" sibTransId="{1995649D-909C-4448-A234-17DA30B846EC}"/>
    <dgm:cxn modelId="{933D7202-F259-4A05-900C-BC34E62B08CA}" type="presOf" srcId="{9F9CA253-E0C8-4F22-BC97-8B49FBB3AABC}" destId="{DC4808E9-2641-4EF7-AFAD-7CF7398D0BAD}" srcOrd="0" destOrd="0" presId="urn:microsoft.com/office/officeart/2018/2/layout/IconCircleList"/>
    <dgm:cxn modelId="{F4E03238-0ABC-4E15-BF91-7C3675F723CD}" type="presOf" srcId="{F86606E2-1B49-4F92-AD3A-E9BB4C7B1292}" destId="{0128479D-A8DD-41B7-93F1-0499CB1926F8}" srcOrd="0" destOrd="0" presId="urn:microsoft.com/office/officeart/2018/2/layout/IconCircleList"/>
    <dgm:cxn modelId="{77D03110-95BB-468D-8C60-009F4B094949}" srcId="{46E399BF-B810-4CEC-B4EF-B945BD2F0BEF}" destId="{D0B8FE3A-9C85-4283-B769-B1D1B11EE095}" srcOrd="4" destOrd="0" parTransId="{23242268-A8D5-4665-B1BE-9C5DB0AFF345}" sibTransId="{4BF4FE9F-2FCD-445A-B475-1A18E764E70B}"/>
    <dgm:cxn modelId="{5B8B9C9E-F0F8-4F07-8357-881E004E772B}" type="presOf" srcId="{1995649D-909C-4448-A234-17DA30B846EC}" destId="{19B7E156-C411-477B-BC94-7465E1740005}" srcOrd="0" destOrd="0" presId="urn:microsoft.com/office/officeart/2018/2/layout/IconCircleList"/>
    <dgm:cxn modelId="{55412941-2664-4F55-AD88-62681C16558F}" type="presOf" srcId="{4BF4FE9F-2FCD-445A-B475-1A18E764E70B}" destId="{EA2B0B26-EF8D-4D67-BE95-52457A5C5F63}" srcOrd="0" destOrd="0" presId="urn:microsoft.com/office/officeart/2018/2/layout/IconCircleList"/>
    <dgm:cxn modelId="{97512841-6EC3-4017-814F-2178F62A1D29}" type="presParOf" srcId="{723AB9ED-A6F7-406B-9333-3C37614DBEE1}" destId="{AB321AF6-8D80-47C2-A718-A1395E8C51D1}" srcOrd="0" destOrd="0" presId="urn:microsoft.com/office/officeart/2018/2/layout/IconCircleList"/>
    <dgm:cxn modelId="{7E35621C-E348-4956-9AA4-44164CC6F51B}" type="presParOf" srcId="{AB321AF6-8D80-47C2-A718-A1395E8C51D1}" destId="{70D0D449-A85F-49AD-9558-52796F458507}" srcOrd="0" destOrd="0" presId="urn:microsoft.com/office/officeart/2018/2/layout/IconCircleList"/>
    <dgm:cxn modelId="{9E239B37-9E65-464E-86D7-E7A67117709A}" type="presParOf" srcId="{70D0D449-A85F-49AD-9558-52796F458507}" destId="{F9548C9C-D01F-4329-9E92-4D4E1FDA4526}" srcOrd="0" destOrd="0" presId="urn:microsoft.com/office/officeart/2018/2/layout/IconCircleList"/>
    <dgm:cxn modelId="{0D5954D0-03E0-4902-BA82-73A5798369FA}" type="presParOf" srcId="{70D0D449-A85F-49AD-9558-52796F458507}" destId="{D695E2E8-12CF-4851-B126-74CB6B4EDB25}" srcOrd="1" destOrd="0" presId="urn:microsoft.com/office/officeart/2018/2/layout/IconCircleList"/>
    <dgm:cxn modelId="{F6E91EB7-B066-40E2-8094-A3631589C6BE}" type="presParOf" srcId="{70D0D449-A85F-49AD-9558-52796F458507}" destId="{06BF3759-8D33-449E-A576-06236C33FA1B}" srcOrd="2" destOrd="0" presId="urn:microsoft.com/office/officeart/2018/2/layout/IconCircleList"/>
    <dgm:cxn modelId="{29BA9C6D-5092-4B87-8C20-EB67F623257B}" type="presParOf" srcId="{70D0D449-A85F-49AD-9558-52796F458507}" destId="{7AC1F285-3D93-49BC-A813-2FA10D580AF2}" srcOrd="3" destOrd="0" presId="urn:microsoft.com/office/officeart/2018/2/layout/IconCircleList"/>
    <dgm:cxn modelId="{A80A8060-540F-4AF3-BBDC-1D445C427215}" type="presParOf" srcId="{AB321AF6-8D80-47C2-A718-A1395E8C51D1}" destId="{19B7E156-C411-477B-BC94-7465E1740005}" srcOrd="1" destOrd="0" presId="urn:microsoft.com/office/officeart/2018/2/layout/IconCircleList"/>
    <dgm:cxn modelId="{A8F3CD25-129E-42EA-B4AD-1305F72278D6}" type="presParOf" srcId="{AB321AF6-8D80-47C2-A718-A1395E8C51D1}" destId="{B0845C20-A72E-4DFC-B2A0-7B7CF186A23B}" srcOrd="2" destOrd="0" presId="urn:microsoft.com/office/officeart/2018/2/layout/IconCircleList"/>
    <dgm:cxn modelId="{A74CE8AC-CFA1-4665-89D4-7B770570F062}" type="presParOf" srcId="{B0845C20-A72E-4DFC-B2A0-7B7CF186A23B}" destId="{9C8D60B5-3135-42B6-ABCD-BA36199ABF7B}" srcOrd="0" destOrd="0" presId="urn:microsoft.com/office/officeart/2018/2/layout/IconCircleList"/>
    <dgm:cxn modelId="{800F98F7-5037-42C3-A555-C4941B217795}" type="presParOf" srcId="{B0845C20-A72E-4DFC-B2A0-7B7CF186A23B}" destId="{9256E1ED-FEAC-4D8D-A177-5684ABC7AEBE}" srcOrd="1" destOrd="0" presId="urn:microsoft.com/office/officeart/2018/2/layout/IconCircleList"/>
    <dgm:cxn modelId="{6F96DA4F-1917-4734-8523-85811D18E42C}" type="presParOf" srcId="{B0845C20-A72E-4DFC-B2A0-7B7CF186A23B}" destId="{84C42741-17FF-4867-B2DF-3267D854F486}" srcOrd="2" destOrd="0" presId="urn:microsoft.com/office/officeart/2018/2/layout/IconCircleList"/>
    <dgm:cxn modelId="{66566875-29A7-4842-8F83-EA44A1D68842}" type="presParOf" srcId="{B0845C20-A72E-4DFC-B2A0-7B7CF186A23B}" destId="{FC93315F-30D9-43B3-B00C-4F60C270F2DE}" srcOrd="3" destOrd="0" presId="urn:microsoft.com/office/officeart/2018/2/layout/IconCircleList"/>
    <dgm:cxn modelId="{7180C0EE-C874-42A4-AEB0-B2F6615440E8}" type="presParOf" srcId="{AB321AF6-8D80-47C2-A718-A1395E8C51D1}" destId="{DC4808E9-2641-4EF7-AFAD-7CF7398D0BAD}" srcOrd="3" destOrd="0" presId="urn:microsoft.com/office/officeart/2018/2/layout/IconCircleList"/>
    <dgm:cxn modelId="{8B3D24E2-B95C-4935-A0DE-46D396F2A767}" type="presParOf" srcId="{AB321AF6-8D80-47C2-A718-A1395E8C51D1}" destId="{9A4B61A1-5795-4139-9875-F4A3476F12CA}" srcOrd="4" destOrd="0" presId="urn:microsoft.com/office/officeart/2018/2/layout/IconCircleList"/>
    <dgm:cxn modelId="{F342E962-CE4E-497B-A9F4-55EBEA05093B}" type="presParOf" srcId="{9A4B61A1-5795-4139-9875-F4A3476F12CA}" destId="{454C5ADC-E145-43ED-BBB9-6F25CB992BCE}" srcOrd="0" destOrd="0" presId="urn:microsoft.com/office/officeart/2018/2/layout/IconCircleList"/>
    <dgm:cxn modelId="{5CD68262-03A4-4E97-8A6D-F5D1CC68CDA8}" type="presParOf" srcId="{9A4B61A1-5795-4139-9875-F4A3476F12CA}" destId="{C904F6C3-F020-4D75-99AF-E6C82608F302}" srcOrd="1" destOrd="0" presId="urn:microsoft.com/office/officeart/2018/2/layout/IconCircleList"/>
    <dgm:cxn modelId="{4282BE1A-B99F-47DF-8417-7B52869D787B}" type="presParOf" srcId="{9A4B61A1-5795-4139-9875-F4A3476F12CA}" destId="{765F0892-2914-4253-97B2-47CAA2C98667}" srcOrd="2" destOrd="0" presId="urn:microsoft.com/office/officeart/2018/2/layout/IconCircleList"/>
    <dgm:cxn modelId="{F3F39AAF-10EC-4209-958E-F0C01BD2D66D}" type="presParOf" srcId="{9A4B61A1-5795-4139-9875-F4A3476F12CA}" destId="{0128479D-A8DD-41B7-93F1-0499CB1926F8}" srcOrd="3" destOrd="0" presId="urn:microsoft.com/office/officeart/2018/2/layout/IconCircleList"/>
    <dgm:cxn modelId="{4160B76F-D82C-4131-9C18-D6935D69C745}" type="presParOf" srcId="{AB321AF6-8D80-47C2-A718-A1395E8C51D1}" destId="{C6C50B07-12A1-4342-93C9-D943D853DFBE}" srcOrd="5" destOrd="0" presId="urn:microsoft.com/office/officeart/2018/2/layout/IconCircleList"/>
    <dgm:cxn modelId="{AA346E0E-4BFC-44F1-9548-DBFB833C8F02}" type="presParOf" srcId="{AB321AF6-8D80-47C2-A718-A1395E8C51D1}" destId="{0E3BA462-DE3D-4017-A123-3897A5344256}" srcOrd="6" destOrd="0" presId="urn:microsoft.com/office/officeart/2018/2/layout/IconCircleList"/>
    <dgm:cxn modelId="{2CB31E96-E60F-4533-9434-2C498D530608}" type="presParOf" srcId="{0E3BA462-DE3D-4017-A123-3897A5344256}" destId="{CB1A413C-7603-4B19-8215-98FE6B2AA614}" srcOrd="0" destOrd="0" presId="urn:microsoft.com/office/officeart/2018/2/layout/IconCircleList"/>
    <dgm:cxn modelId="{64167E15-779C-4E1E-8D69-263CCCA27C66}" type="presParOf" srcId="{0E3BA462-DE3D-4017-A123-3897A5344256}" destId="{EED0B515-055F-43BD-928D-A36DB6449653}" srcOrd="1" destOrd="0" presId="urn:microsoft.com/office/officeart/2018/2/layout/IconCircleList"/>
    <dgm:cxn modelId="{0797AECE-CC82-4EB4-9D23-893CC1EE5A6A}" type="presParOf" srcId="{0E3BA462-DE3D-4017-A123-3897A5344256}" destId="{9B61CCEF-BF5C-4552-BF1D-5CDEC106A22F}" srcOrd="2" destOrd="0" presId="urn:microsoft.com/office/officeart/2018/2/layout/IconCircleList"/>
    <dgm:cxn modelId="{5968C33A-95A1-4105-B2D7-A5F2667E7C71}" type="presParOf" srcId="{0E3BA462-DE3D-4017-A123-3897A5344256}" destId="{9B648B2A-A1D9-4E75-BB7A-402BC4B4AA14}" srcOrd="3" destOrd="0" presId="urn:microsoft.com/office/officeart/2018/2/layout/IconCircleList"/>
    <dgm:cxn modelId="{5C853891-D724-4F56-A70A-AC50E6B050A0}" type="presParOf" srcId="{AB321AF6-8D80-47C2-A718-A1395E8C51D1}" destId="{E7266B82-FD83-4881-8556-463E2F9F86FB}" srcOrd="7" destOrd="0" presId="urn:microsoft.com/office/officeart/2018/2/layout/IconCircleList"/>
    <dgm:cxn modelId="{12655BF2-14F2-4372-AFF4-F5968FBC66A8}" type="presParOf" srcId="{AB321AF6-8D80-47C2-A718-A1395E8C51D1}" destId="{46F58CA7-6F33-4D12-B843-17428050B885}" srcOrd="8" destOrd="0" presId="urn:microsoft.com/office/officeart/2018/2/layout/IconCircleList"/>
    <dgm:cxn modelId="{97E572B2-CDBB-4D58-9E38-D64B5E4C9F97}" type="presParOf" srcId="{46F58CA7-6F33-4D12-B843-17428050B885}" destId="{FF3FD0E8-E91B-4612-92F8-78D95A3F79C7}" srcOrd="0" destOrd="0" presId="urn:microsoft.com/office/officeart/2018/2/layout/IconCircleList"/>
    <dgm:cxn modelId="{472CA48D-2BF1-46BE-BC17-17046DE604AF}" type="presParOf" srcId="{46F58CA7-6F33-4D12-B843-17428050B885}" destId="{A80B5BDD-85B3-49CC-A49E-B4C0F318B0C9}" srcOrd="1" destOrd="0" presId="urn:microsoft.com/office/officeart/2018/2/layout/IconCircleList"/>
    <dgm:cxn modelId="{A7ACA49A-1CF2-4C2C-8A43-EEBDF17EF69F}" type="presParOf" srcId="{46F58CA7-6F33-4D12-B843-17428050B885}" destId="{2FF09638-2349-4D51-A749-8A36EA363E40}" srcOrd="2" destOrd="0" presId="urn:microsoft.com/office/officeart/2018/2/layout/IconCircleList"/>
    <dgm:cxn modelId="{AA91F81B-231F-4988-84C8-A39BA49E45D6}" type="presParOf" srcId="{46F58CA7-6F33-4D12-B843-17428050B885}" destId="{9A4593DB-FEB7-4C65-A543-B11BBC0AAB81}" srcOrd="3" destOrd="0" presId="urn:microsoft.com/office/officeart/2018/2/layout/IconCircleList"/>
    <dgm:cxn modelId="{1D462CF8-CC3E-49F2-B697-87356146A05A}" type="presParOf" srcId="{AB321AF6-8D80-47C2-A718-A1395E8C51D1}" destId="{EA2B0B26-EF8D-4D67-BE95-52457A5C5F63}" srcOrd="9" destOrd="0" presId="urn:microsoft.com/office/officeart/2018/2/layout/IconCircleList"/>
    <dgm:cxn modelId="{5E6F7802-3E02-4240-9251-413A5A875001}" type="presParOf" srcId="{AB321AF6-8D80-47C2-A718-A1395E8C51D1}" destId="{314EABAE-C251-4518-9BF2-75FA7BA0BDCF}" srcOrd="10" destOrd="0" presId="urn:microsoft.com/office/officeart/2018/2/layout/IconCircleList"/>
    <dgm:cxn modelId="{59C2C37D-D592-44E1-B6F4-C62E14D031C7}" type="presParOf" srcId="{314EABAE-C251-4518-9BF2-75FA7BA0BDCF}" destId="{23BC25BB-5939-4055-8826-B1BFBE34004D}" srcOrd="0" destOrd="0" presId="urn:microsoft.com/office/officeart/2018/2/layout/IconCircleList"/>
    <dgm:cxn modelId="{338B7526-4912-408A-9718-A672189A2D39}" type="presParOf" srcId="{314EABAE-C251-4518-9BF2-75FA7BA0BDCF}" destId="{59ADBB07-A89B-4832-879F-49847D5FD4FE}" srcOrd="1" destOrd="0" presId="urn:microsoft.com/office/officeart/2018/2/layout/IconCircleList"/>
    <dgm:cxn modelId="{6060947E-B4E0-404D-B51C-BFBC6F64F41E}" type="presParOf" srcId="{314EABAE-C251-4518-9BF2-75FA7BA0BDCF}" destId="{46CAE71A-6702-4E11-883B-38C98926145F}" srcOrd="2" destOrd="0" presId="urn:microsoft.com/office/officeart/2018/2/layout/IconCircleList"/>
    <dgm:cxn modelId="{A1C1AF3C-F904-4445-AD08-7FB8BD1816F0}" type="presParOf" srcId="{314EABAE-C251-4518-9BF2-75FA7BA0BDCF}" destId="{A658B6DA-9732-4508-8C07-44573145556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48C9C-D01F-4329-9E92-4D4E1FDA4526}">
      <dsp:nvSpPr>
        <dsp:cNvPr id="0" name=""/>
        <dsp:cNvSpPr/>
      </dsp:nvSpPr>
      <dsp:spPr>
        <a:xfrm>
          <a:off x="190272" y="427131"/>
          <a:ext cx="909885" cy="90988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95E2E8-12CF-4851-B126-74CB6B4EDB25}">
      <dsp:nvSpPr>
        <dsp:cNvPr id="0" name=""/>
        <dsp:cNvSpPr/>
      </dsp:nvSpPr>
      <dsp:spPr>
        <a:xfrm>
          <a:off x="381348" y="618207"/>
          <a:ext cx="527733" cy="527733"/>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C1F285-3D93-49BC-A813-2FA10D580AF2}">
      <dsp:nvSpPr>
        <dsp:cNvPr id="0" name=""/>
        <dsp:cNvSpPr/>
      </dsp:nvSpPr>
      <dsp:spPr>
        <a:xfrm>
          <a:off x="1295133" y="427131"/>
          <a:ext cx="2144729" cy="90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933450">
            <a:lnSpc>
              <a:spcPct val="90000"/>
            </a:lnSpc>
            <a:spcBef>
              <a:spcPct val="0"/>
            </a:spcBef>
            <a:spcAft>
              <a:spcPct val="35000"/>
            </a:spcAft>
          </a:pPr>
          <a:r>
            <a:rPr lang="en-US" sz="2100" b="0" i="0" kern="1200" dirty="0"/>
            <a:t>1.  Advance Directives &amp; MOLST</a:t>
          </a:r>
          <a:endParaRPr lang="en-US" sz="2100" kern="1200" dirty="0"/>
        </a:p>
      </dsp:txBody>
      <dsp:txXfrm>
        <a:off x="1295133" y="427131"/>
        <a:ext cx="2144729" cy="909885"/>
      </dsp:txXfrm>
    </dsp:sp>
    <dsp:sp modelId="{9C8D60B5-3135-42B6-ABCD-BA36199ABF7B}">
      <dsp:nvSpPr>
        <dsp:cNvPr id="0" name=""/>
        <dsp:cNvSpPr/>
      </dsp:nvSpPr>
      <dsp:spPr>
        <a:xfrm>
          <a:off x="3813565" y="427131"/>
          <a:ext cx="909885" cy="90988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56E1ED-FEAC-4D8D-A177-5684ABC7AEBE}">
      <dsp:nvSpPr>
        <dsp:cNvPr id="0" name=""/>
        <dsp:cNvSpPr/>
      </dsp:nvSpPr>
      <dsp:spPr>
        <a:xfrm>
          <a:off x="4004641" y="618207"/>
          <a:ext cx="527733" cy="527733"/>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C93315F-30D9-43B3-B00C-4F60C270F2DE}">
      <dsp:nvSpPr>
        <dsp:cNvPr id="0" name=""/>
        <dsp:cNvSpPr/>
      </dsp:nvSpPr>
      <dsp:spPr>
        <a:xfrm>
          <a:off x="4918426" y="427131"/>
          <a:ext cx="2144729" cy="90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933450">
            <a:lnSpc>
              <a:spcPct val="90000"/>
            </a:lnSpc>
            <a:spcBef>
              <a:spcPct val="0"/>
            </a:spcBef>
            <a:spcAft>
              <a:spcPct val="35000"/>
            </a:spcAft>
          </a:pPr>
          <a:r>
            <a:rPr lang="en-US" sz="2100" b="0" i="0" kern="1200" dirty="0"/>
            <a:t>2.  Financial POA</a:t>
          </a:r>
          <a:endParaRPr lang="en-US" sz="2100" kern="1200" dirty="0"/>
        </a:p>
      </dsp:txBody>
      <dsp:txXfrm>
        <a:off x="4918426" y="427131"/>
        <a:ext cx="2144729" cy="909885"/>
      </dsp:txXfrm>
    </dsp:sp>
    <dsp:sp modelId="{454C5ADC-E145-43ED-BBB9-6F25CB992BCE}">
      <dsp:nvSpPr>
        <dsp:cNvPr id="0" name=""/>
        <dsp:cNvSpPr/>
      </dsp:nvSpPr>
      <dsp:spPr>
        <a:xfrm>
          <a:off x="7436859" y="427131"/>
          <a:ext cx="909885" cy="90988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04F6C3-F020-4D75-99AF-E6C82608F302}">
      <dsp:nvSpPr>
        <dsp:cNvPr id="0" name=""/>
        <dsp:cNvSpPr/>
      </dsp:nvSpPr>
      <dsp:spPr>
        <a:xfrm>
          <a:off x="7627934" y="618207"/>
          <a:ext cx="527733" cy="527733"/>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128479D-A8DD-41B7-93F1-0499CB1926F8}">
      <dsp:nvSpPr>
        <dsp:cNvPr id="0" name=""/>
        <dsp:cNvSpPr/>
      </dsp:nvSpPr>
      <dsp:spPr>
        <a:xfrm>
          <a:off x="8541719" y="427131"/>
          <a:ext cx="2144729" cy="90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933450">
            <a:lnSpc>
              <a:spcPct val="90000"/>
            </a:lnSpc>
            <a:spcBef>
              <a:spcPct val="0"/>
            </a:spcBef>
            <a:spcAft>
              <a:spcPct val="35000"/>
            </a:spcAft>
          </a:pPr>
          <a:r>
            <a:rPr lang="en-US" sz="2100" b="0" i="0" kern="1200" dirty="0"/>
            <a:t>3. Standby                 Guardian</a:t>
          </a:r>
          <a:endParaRPr lang="en-US" sz="2100" kern="1200" dirty="0"/>
        </a:p>
      </dsp:txBody>
      <dsp:txXfrm>
        <a:off x="8541719" y="427131"/>
        <a:ext cx="2144729" cy="909885"/>
      </dsp:txXfrm>
    </dsp:sp>
    <dsp:sp modelId="{CB1A413C-7603-4B19-8215-98FE6B2AA614}">
      <dsp:nvSpPr>
        <dsp:cNvPr id="0" name=""/>
        <dsp:cNvSpPr/>
      </dsp:nvSpPr>
      <dsp:spPr>
        <a:xfrm>
          <a:off x="190272" y="1884710"/>
          <a:ext cx="909885" cy="90988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D0B515-055F-43BD-928D-A36DB6449653}">
      <dsp:nvSpPr>
        <dsp:cNvPr id="0" name=""/>
        <dsp:cNvSpPr/>
      </dsp:nvSpPr>
      <dsp:spPr>
        <a:xfrm>
          <a:off x="381348" y="2075786"/>
          <a:ext cx="527733" cy="5277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648B2A-A1D9-4E75-BB7A-402BC4B4AA14}">
      <dsp:nvSpPr>
        <dsp:cNvPr id="0" name=""/>
        <dsp:cNvSpPr/>
      </dsp:nvSpPr>
      <dsp:spPr>
        <a:xfrm>
          <a:off x="1295133" y="1884710"/>
          <a:ext cx="2144729" cy="90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933450">
            <a:lnSpc>
              <a:spcPct val="90000"/>
            </a:lnSpc>
            <a:spcBef>
              <a:spcPct val="0"/>
            </a:spcBef>
            <a:spcAft>
              <a:spcPct val="35000"/>
            </a:spcAft>
          </a:pPr>
          <a:r>
            <a:rPr lang="en-US" sz="2100" b="0" i="0" kern="1200" dirty="0"/>
            <a:t>4.  Property ownership &amp; titling</a:t>
          </a:r>
          <a:endParaRPr lang="en-US" sz="2100" kern="1200" dirty="0"/>
        </a:p>
      </dsp:txBody>
      <dsp:txXfrm>
        <a:off x="1295133" y="1884710"/>
        <a:ext cx="2144729" cy="909885"/>
      </dsp:txXfrm>
    </dsp:sp>
    <dsp:sp modelId="{FF3FD0E8-E91B-4612-92F8-78D95A3F79C7}">
      <dsp:nvSpPr>
        <dsp:cNvPr id="0" name=""/>
        <dsp:cNvSpPr/>
      </dsp:nvSpPr>
      <dsp:spPr>
        <a:xfrm>
          <a:off x="3813565" y="1884710"/>
          <a:ext cx="909885" cy="909885"/>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0B5BDD-85B3-49CC-A49E-B4C0F318B0C9}">
      <dsp:nvSpPr>
        <dsp:cNvPr id="0" name=""/>
        <dsp:cNvSpPr/>
      </dsp:nvSpPr>
      <dsp:spPr>
        <a:xfrm>
          <a:off x="4004641" y="2075786"/>
          <a:ext cx="527733" cy="527733"/>
        </a:xfrm>
        <a:prstGeom prst="rect">
          <a:avLst/>
        </a:prstGeom>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A4593DB-FEB7-4C65-A543-B11BBC0AAB81}">
      <dsp:nvSpPr>
        <dsp:cNvPr id="0" name=""/>
        <dsp:cNvSpPr/>
      </dsp:nvSpPr>
      <dsp:spPr>
        <a:xfrm>
          <a:off x="4918426" y="1884710"/>
          <a:ext cx="2144729" cy="90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933450">
            <a:lnSpc>
              <a:spcPct val="90000"/>
            </a:lnSpc>
            <a:spcBef>
              <a:spcPct val="0"/>
            </a:spcBef>
            <a:spcAft>
              <a:spcPct val="35000"/>
            </a:spcAft>
          </a:pPr>
          <a:r>
            <a:rPr lang="en-US" sz="2100" b="0" i="0" kern="1200" dirty="0"/>
            <a:t>5. Wills &amp; Non-Probate Transfers</a:t>
          </a:r>
          <a:endParaRPr lang="en-US" sz="2100" kern="1200" dirty="0"/>
        </a:p>
      </dsp:txBody>
      <dsp:txXfrm>
        <a:off x="4918426" y="1884710"/>
        <a:ext cx="2144729" cy="909885"/>
      </dsp:txXfrm>
    </dsp:sp>
    <dsp:sp modelId="{23BC25BB-5939-4055-8826-B1BFBE34004D}">
      <dsp:nvSpPr>
        <dsp:cNvPr id="0" name=""/>
        <dsp:cNvSpPr/>
      </dsp:nvSpPr>
      <dsp:spPr>
        <a:xfrm>
          <a:off x="7436859" y="1884710"/>
          <a:ext cx="909885" cy="90988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ADBB07-A89B-4832-879F-49847D5FD4FE}">
      <dsp:nvSpPr>
        <dsp:cNvPr id="0" name=""/>
        <dsp:cNvSpPr/>
      </dsp:nvSpPr>
      <dsp:spPr>
        <a:xfrm>
          <a:off x="7627934" y="2075786"/>
          <a:ext cx="527733" cy="527733"/>
        </a:xfrm>
        <a:prstGeom prst="rect">
          <a:avLst/>
        </a:prstGeom>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658B6DA-9732-4508-8C07-44573145556D}">
      <dsp:nvSpPr>
        <dsp:cNvPr id="0" name=""/>
        <dsp:cNvSpPr/>
      </dsp:nvSpPr>
      <dsp:spPr>
        <a:xfrm>
          <a:off x="8541719" y="1884710"/>
          <a:ext cx="2144729" cy="909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l" defTabSz="933450">
            <a:lnSpc>
              <a:spcPct val="90000"/>
            </a:lnSpc>
            <a:spcBef>
              <a:spcPct val="0"/>
            </a:spcBef>
            <a:spcAft>
              <a:spcPct val="35000"/>
            </a:spcAft>
          </a:pPr>
          <a:r>
            <a:rPr lang="en-US" sz="2100" b="0" i="0" kern="1200" dirty="0"/>
            <a:t>6. Home Ownership &amp; Deed</a:t>
          </a:r>
          <a:endParaRPr lang="en-US" sz="2100" kern="1200" dirty="0"/>
        </a:p>
      </dsp:txBody>
      <dsp:txXfrm>
        <a:off x="8541719" y="1884710"/>
        <a:ext cx="2144729" cy="909885"/>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EFAA6D-1729-4F32-81E7-F8420535BDBB}"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8B6F1-9426-4E19-AC10-4CED7A1E8B7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0586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EFAA6D-1729-4F32-81E7-F8420535BDBB}"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8B6F1-9426-4E19-AC10-4CED7A1E8B73}" type="slidenum">
              <a:rPr lang="en-US" smtClean="0"/>
              <a:t>‹#›</a:t>
            </a:fld>
            <a:endParaRPr lang="en-US"/>
          </a:p>
        </p:txBody>
      </p:sp>
    </p:spTree>
    <p:extLst>
      <p:ext uri="{BB962C8B-B14F-4D97-AF65-F5344CB8AC3E}">
        <p14:creationId xmlns:p14="http://schemas.microsoft.com/office/powerpoint/2010/main" val="1890307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EFAA6D-1729-4F32-81E7-F8420535BDBB}"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8B6F1-9426-4E19-AC10-4CED7A1E8B73}" type="slidenum">
              <a:rPr lang="en-US" smtClean="0"/>
              <a:t>‹#›</a:t>
            </a:fld>
            <a:endParaRPr lang="en-US"/>
          </a:p>
        </p:txBody>
      </p:sp>
    </p:spTree>
    <p:extLst>
      <p:ext uri="{BB962C8B-B14F-4D97-AF65-F5344CB8AC3E}">
        <p14:creationId xmlns:p14="http://schemas.microsoft.com/office/powerpoint/2010/main" val="797263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EFAA6D-1729-4F32-81E7-F8420535BDBB}"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8B6F1-9426-4E19-AC10-4CED7A1E8B73}" type="slidenum">
              <a:rPr lang="en-US" smtClean="0"/>
              <a:t>‹#›</a:t>
            </a:fld>
            <a:endParaRPr lang="en-US"/>
          </a:p>
        </p:txBody>
      </p:sp>
    </p:spTree>
    <p:extLst>
      <p:ext uri="{BB962C8B-B14F-4D97-AF65-F5344CB8AC3E}">
        <p14:creationId xmlns:p14="http://schemas.microsoft.com/office/powerpoint/2010/main" val="272885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FAA6D-1729-4F32-81E7-F8420535BDBB}" type="datetimeFigureOut">
              <a:rPr lang="en-US" smtClean="0"/>
              <a:t>10/22/2020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68B6F1-9426-4E19-AC10-4CED7A1E8B7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459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EFAA6D-1729-4F32-81E7-F8420535BDBB}"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8B6F1-9426-4E19-AC10-4CED7A1E8B73}" type="slidenum">
              <a:rPr lang="en-US" smtClean="0"/>
              <a:t>‹#›</a:t>
            </a:fld>
            <a:endParaRPr lang="en-US"/>
          </a:p>
        </p:txBody>
      </p:sp>
    </p:spTree>
    <p:extLst>
      <p:ext uri="{BB962C8B-B14F-4D97-AF65-F5344CB8AC3E}">
        <p14:creationId xmlns:p14="http://schemas.microsoft.com/office/powerpoint/2010/main" val="204233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EFAA6D-1729-4F32-81E7-F8420535BDBB}" type="datetimeFigureOut">
              <a:rPr lang="en-US" smtClean="0"/>
              <a:t>10/22/2020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68B6F1-9426-4E19-AC10-4CED7A1E8B73}" type="slidenum">
              <a:rPr lang="en-US" smtClean="0"/>
              <a:t>‹#›</a:t>
            </a:fld>
            <a:endParaRPr lang="en-US"/>
          </a:p>
        </p:txBody>
      </p:sp>
    </p:spTree>
    <p:extLst>
      <p:ext uri="{BB962C8B-B14F-4D97-AF65-F5344CB8AC3E}">
        <p14:creationId xmlns:p14="http://schemas.microsoft.com/office/powerpoint/2010/main" val="1233296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EFAA6D-1729-4F32-81E7-F8420535BDBB}" type="datetimeFigureOut">
              <a:rPr lang="en-US" smtClean="0"/>
              <a:t>10/22/2020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68B6F1-9426-4E19-AC10-4CED7A1E8B73}" type="slidenum">
              <a:rPr lang="en-US" smtClean="0"/>
              <a:t>‹#›</a:t>
            </a:fld>
            <a:endParaRPr lang="en-US"/>
          </a:p>
        </p:txBody>
      </p:sp>
    </p:spTree>
    <p:extLst>
      <p:ext uri="{BB962C8B-B14F-4D97-AF65-F5344CB8AC3E}">
        <p14:creationId xmlns:p14="http://schemas.microsoft.com/office/powerpoint/2010/main" val="270730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DEFAA6D-1729-4F32-81E7-F8420535BDBB}" type="datetimeFigureOut">
              <a:rPr lang="en-US" smtClean="0"/>
              <a:t>10/22/2020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B68B6F1-9426-4E19-AC10-4CED7A1E8B73}" type="slidenum">
              <a:rPr lang="en-US" smtClean="0"/>
              <a:t>‹#›</a:t>
            </a:fld>
            <a:endParaRPr lang="en-US"/>
          </a:p>
        </p:txBody>
      </p:sp>
    </p:spTree>
    <p:extLst>
      <p:ext uri="{BB962C8B-B14F-4D97-AF65-F5344CB8AC3E}">
        <p14:creationId xmlns:p14="http://schemas.microsoft.com/office/powerpoint/2010/main" val="188729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DEFAA6D-1729-4F32-81E7-F8420535BDBB}" type="datetimeFigureOut">
              <a:rPr lang="en-US" smtClean="0"/>
              <a:t>10/22/2020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B68B6F1-9426-4E19-AC10-4CED7A1E8B73}" type="slidenum">
              <a:rPr lang="en-US" smtClean="0"/>
              <a:t>‹#›</a:t>
            </a:fld>
            <a:endParaRPr lang="en-US"/>
          </a:p>
        </p:txBody>
      </p:sp>
    </p:spTree>
    <p:extLst>
      <p:ext uri="{BB962C8B-B14F-4D97-AF65-F5344CB8AC3E}">
        <p14:creationId xmlns:p14="http://schemas.microsoft.com/office/powerpoint/2010/main" val="173350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EFAA6D-1729-4F32-81E7-F8420535BDBB}" type="datetimeFigureOut">
              <a:rPr lang="en-US" smtClean="0"/>
              <a:t>10/22/2020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68B6F1-9426-4E19-AC10-4CED7A1E8B73}" type="slidenum">
              <a:rPr lang="en-US" smtClean="0"/>
              <a:t>‹#›</a:t>
            </a:fld>
            <a:endParaRPr lang="en-US"/>
          </a:p>
        </p:txBody>
      </p:sp>
    </p:spTree>
    <p:extLst>
      <p:ext uri="{BB962C8B-B14F-4D97-AF65-F5344CB8AC3E}">
        <p14:creationId xmlns:p14="http://schemas.microsoft.com/office/powerpoint/2010/main" val="811026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DEFAA6D-1729-4F32-81E7-F8420535BDBB}" type="datetimeFigureOut">
              <a:rPr lang="en-US" smtClean="0"/>
              <a:t>10/22/2020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B68B6F1-9426-4E19-AC10-4CED7A1E8B7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171455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arylandmolst.org/index.html" TargetMode="External"/><Relationship Id="rId2" Type="http://schemas.openxmlformats.org/officeDocument/2006/relationships/hyperlink" Target="https://www.marylandattorneygeneral.gov/" TargetMode="External"/><Relationship Id="rId1" Type="http://schemas.openxmlformats.org/officeDocument/2006/relationships/slideLayout" Target="../slideLayouts/slideLayout2.xml"/><Relationship Id="rId4" Type="http://schemas.openxmlformats.org/officeDocument/2006/relationships/hyperlink" Target="mailto:Maryland.molst@Maryland.gov"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dcourts.gov/sites/default/files/court-forms/ccgn041.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adforms@oag.state.md.us" TargetMode="External"/><Relationship Id="rId2" Type="http://schemas.openxmlformats.org/officeDocument/2006/relationships/hyperlink" Target="https://www.marylandattorneygeneral.gov/Health%20Policy%20Documents/adirective.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ydirectives.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ylandattorneygeneral.gov/Health%20Policy%20Documents/adDir_card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314E1-976C-4B8B-A9EC-11D05CEC4C26}"/>
              </a:ext>
            </a:extLst>
          </p:cNvPr>
          <p:cNvSpPr>
            <a:spLocks noGrp="1"/>
          </p:cNvSpPr>
          <p:nvPr>
            <p:ph type="title"/>
          </p:nvPr>
        </p:nvSpPr>
        <p:spPr>
          <a:xfrm>
            <a:off x="1066800" y="207488"/>
            <a:ext cx="10058400" cy="1450757"/>
          </a:xfrm>
        </p:spPr>
        <p:txBody>
          <a:bodyPr>
            <a:normAutofit/>
          </a:bodyPr>
          <a:lstStyle/>
          <a:p>
            <a:r>
              <a:rPr lang="en-US" sz="4100" b="1" dirty="0">
                <a:latin typeface="Times New Roman" panose="02020603050405020304" pitchFamily="18" charset="0"/>
                <a:ea typeface="Tahoma" panose="020B0604030504040204" pitchFamily="34" charset="0"/>
                <a:cs typeface="Times New Roman" panose="02020603050405020304" pitchFamily="18" charset="0"/>
              </a:rPr>
              <a:t>Protecting Your Family – The Importance of Life, Health and Estate Planning Documents </a:t>
            </a:r>
            <a:endParaRPr lang="en-US" sz="4100" b="1" dirty="0"/>
          </a:p>
        </p:txBody>
      </p:sp>
      <p:pic>
        <p:nvPicPr>
          <p:cNvPr id="1026" name="Picture 2">
            <a:extLst>
              <a:ext uri="{FF2B5EF4-FFF2-40B4-BE49-F238E27FC236}">
                <a16:creationId xmlns:a16="http://schemas.microsoft.com/office/drawing/2014/main" id="{0275CACD-72FF-4838-B49A-6590127FBE2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4878" y="1918103"/>
            <a:ext cx="8222244" cy="296000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6579F1F-1BA0-4191-8676-2A6BA378EE93}"/>
              </a:ext>
            </a:extLst>
          </p:cNvPr>
          <p:cNvSpPr txBox="1"/>
          <p:nvPr/>
        </p:nvSpPr>
        <p:spPr>
          <a:xfrm>
            <a:off x="444137" y="4694797"/>
            <a:ext cx="11443063" cy="1685846"/>
          </a:xfrm>
          <a:prstGeom prst="rect">
            <a:avLst/>
          </a:prstGeom>
          <a:noFill/>
        </p:spPr>
        <p:txBody>
          <a:bodyPr wrap="square">
            <a:spAutoFit/>
          </a:bodyPr>
          <a:lstStyle/>
          <a:p>
            <a:pPr marL="0" marR="0">
              <a:lnSpc>
                <a:spcPct val="200000"/>
              </a:lnSpc>
              <a:spcBef>
                <a:spcPts val="0"/>
              </a:spcBef>
              <a:spcAft>
                <a:spcPts val="0"/>
              </a:spcAft>
            </a:pPr>
            <a:r>
              <a:rPr lang="en-US" sz="1900" b="1" dirty="0">
                <a:effectLst/>
                <a:latin typeface="Times New Roman" panose="02020603050405020304" pitchFamily="18" charset="0"/>
                <a:ea typeface="Arial" panose="020B0604020202020204" pitchFamily="34" charset="0"/>
                <a:cs typeface="Times New Roman" panose="02020603050405020304" pitchFamily="18" charset="0"/>
              </a:rPr>
              <a:t>Committee: </a:t>
            </a:r>
            <a:r>
              <a:rPr lang="en-US" sz="1900" dirty="0">
                <a:effectLst/>
                <a:latin typeface="Times New Roman" panose="02020603050405020304" pitchFamily="18" charset="0"/>
                <a:ea typeface="Arial" panose="020B0604020202020204" pitchFamily="34" charset="0"/>
                <a:cs typeface="Times New Roman" panose="02020603050405020304" pitchFamily="18" charset="0"/>
              </a:rPr>
              <a:t>Life &amp; Health Planning</a:t>
            </a:r>
          </a:p>
          <a:p>
            <a:pPr marL="0" marR="0">
              <a:lnSpc>
                <a:spcPct val="115000"/>
              </a:lnSpc>
              <a:spcBef>
                <a:spcPts val="0"/>
              </a:spcBef>
              <a:spcAft>
                <a:spcPts val="0"/>
              </a:spcAft>
            </a:pPr>
            <a:r>
              <a:rPr lang="en-US" sz="1900" b="1" dirty="0" smtClean="0">
                <a:effectLst/>
                <a:latin typeface="Times New Roman" panose="02020603050405020304" pitchFamily="18" charset="0"/>
                <a:ea typeface="Arial" panose="020B0604020202020204" pitchFamily="34" charset="0"/>
                <a:cs typeface="Times New Roman" panose="02020603050405020304" pitchFamily="18" charset="0"/>
              </a:rPr>
              <a:t>Presenters:  Paul Ballard, Esquire, Assistant Attorney General, Counsel for Health Decisions Policy</a:t>
            </a:r>
            <a:endParaRPr lang="en-US" sz="19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15000"/>
              </a:lnSpc>
              <a:spcBef>
                <a:spcPts val="0"/>
              </a:spcBef>
              <a:spcAft>
                <a:spcPts val="0"/>
              </a:spcAft>
            </a:pPr>
            <a:r>
              <a:rPr lang="en-US" sz="19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900"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1900" b="1" dirty="0" err="1" smtClean="0">
                <a:latin typeface="Times New Roman" panose="02020603050405020304" pitchFamily="18" charset="0"/>
                <a:ea typeface="Arial" panose="020B0604020202020204" pitchFamily="34" charset="0"/>
                <a:cs typeface="Times New Roman" panose="02020603050405020304" pitchFamily="18" charset="0"/>
              </a:rPr>
              <a:t>Karren</a:t>
            </a:r>
            <a:r>
              <a:rPr lang="en-US" sz="1900" b="1" dirty="0" smtClean="0">
                <a:latin typeface="Times New Roman" panose="02020603050405020304" pitchFamily="18" charset="0"/>
                <a:ea typeface="Arial" panose="020B0604020202020204" pitchFamily="34" charset="0"/>
                <a:cs typeface="Times New Roman" panose="02020603050405020304" pitchFamily="18" charset="0"/>
              </a:rPr>
              <a:t> Pope-Onwukwe, Esquire, Law Office of </a:t>
            </a:r>
            <a:r>
              <a:rPr lang="en-US" sz="1900" b="1" dirty="0" err="1" smtClean="0">
                <a:latin typeface="Times New Roman" panose="02020603050405020304" pitchFamily="18" charset="0"/>
                <a:ea typeface="Arial" panose="020B0604020202020204" pitchFamily="34" charset="0"/>
                <a:cs typeface="Times New Roman" panose="02020603050405020304" pitchFamily="18" charset="0"/>
              </a:rPr>
              <a:t>Karren</a:t>
            </a:r>
            <a:r>
              <a:rPr lang="en-US" sz="1900" b="1" dirty="0" smtClean="0">
                <a:latin typeface="Times New Roman" panose="02020603050405020304" pitchFamily="18" charset="0"/>
                <a:ea typeface="Arial" panose="020B0604020202020204" pitchFamily="34" charset="0"/>
                <a:cs typeface="Times New Roman" panose="02020603050405020304" pitchFamily="18" charset="0"/>
              </a:rPr>
              <a:t>-Pope </a:t>
            </a:r>
            <a:r>
              <a:rPr lang="en-US" sz="1900" b="1" dirty="0" err="1" smtClean="0">
                <a:latin typeface="Times New Roman" panose="02020603050405020304" pitchFamily="18" charset="0"/>
                <a:ea typeface="Arial" panose="020B0604020202020204" pitchFamily="34" charset="0"/>
                <a:cs typeface="Times New Roman" panose="02020603050405020304" pitchFamily="18" charset="0"/>
              </a:rPr>
              <a:t>Onwukwe</a:t>
            </a:r>
            <a:endParaRPr lang="en-US" sz="1900" b="1" dirty="0" smtClean="0">
              <a:latin typeface="Times New Roman" panose="02020603050405020304" pitchFamily="18" charset="0"/>
              <a:ea typeface="Arial" panose="020B0604020202020204" pitchFamily="34" charset="0"/>
              <a:cs typeface="Times New Roman" panose="02020603050405020304" pitchFamily="18" charset="0"/>
            </a:endParaRPr>
          </a:p>
          <a:p>
            <a:pPr marL="0" marR="0">
              <a:lnSpc>
                <a:spcPct val="115000"/>
              </a:lnSpc>
              <a:spcBef>
                <a:spcPts val="0"/>
              </a:spcBef>
              <a:spcAft>
                <a:spcPts val="0"/>
              </a:spcAft>
            </a:pPr>
            <a:r>
              <a:rPr lang="en-US" sz="1900" b="1" i="1" dirty="0">
                <a:effectLst/>
                <a:latin typeface="Times New Roman" panose="02020603050405020304" pitchFamily="18" charset="0"/>
                <a:ea typeface="Arial" panose="020B0604020202020204" pitchFamily="34" charset="0"/>
                <a:cs typeface="Times New Roman" panose="02020603050405020304" pitchFamily="18" charset="0"/>
              </a:rPr>
              <a:t>	</a:t>
            </a:r>
            <a:r>
              <a:rPr lang="en-US" sz="1900" b="1" i="1" dirty="0" smtClean="0">
                <a:effectLst/>
                <a:latin typeface="Times New Roman" panose="02020603050405020304" pitchFamily="18" charset="0"/>
                <a:ea typeface="Arial" panose="020B0604020202020204" pitchFamily="34" charset="0"/>
                <a:cs typeface="Times New Roman" panose="02020603050405020304" pitchFamily="18" charset="0"/>
              </a:rPr>
              <a:t>		</a:t>
            </a:r>
            <a:r>
              <a:rPr lang="en-US" sz="1900" b="1" dirty="0" smtClean="0">
                <a:latin typeface="Times New Roman" panose="02020603050405020304" pitchFamily="18" charset="0"/>
                <a:ea typeface="Arial" panose="020B0604020202020204" pitchFamily="34" charset="0"/>
                <a:cs typeface="Times New Roman" panose="02020603050405020304" pitchFamily="18" charset="0"/>
              </a:rPr>
              <a:t>Timothy Chance, Esquire, Maryland Volunteer </a:t>
            </a:r>
            <a:r>
              <a:rPr lang="en-US" sz="1900" b="1" smtClean="0">
                <a:latin typeface="Times New Roman" panose="02020603050405020304" pitchFamily="18" charset="0"/>
                <a:ea typeface="Arial" panose="020B0604020202020204" pitchFamily="34" charset="0"/>
                <a:cs typeface="Times New Roman" panose="02020603050405020304" pitchFamily="18" charset="0"/>
              </a:rPr>
              <a:t>Lawyer Services</a:t>
            </a:r>
            <a:endParaRPr lang="en-US" sz="1900" dirty="0">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974074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3600" b="1" dirty="0">
                <a:latin typeface="Times New Roman" panose="02020603050405020304" pitchFamily="18" charset="0"/>
                <a:cs typeface="Times New Roman" panose="02020603050405020304" pitchFamily="18" charset="0"/>
              </a:rPr>
              <a:t>Part 1: If I Sign an Advance Medical Directive Containing My Living Will, Why Would I Also Need a MOLST Form?</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Living Will tells people what treatments you would want for a hypothetical future medical condition that you do not have now.</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MOLST form contains orders about your current medical condition.</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Your health care provider signs a MOLST form when your current condition makes it necessary to have medical orders in place to ensure your treatment wishes are honored immediately.</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you do not want CPR, you </a:t>
            </a:r>
            <a:r>
              <a:rPr kumimoji="0" lang="en-US" sz="2800" b="1" i="1"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must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have a DNR order in a MOLST form to prevent emergency medical personnel from beginning CPR.</a:t>
            </a:r>
          </a:p>
          <a:p>
            <a:pPr marL="0" indent="0">
              <a:buNone/>
            </a:pPr>
            <a:endParaRPr lang="en-US" dirty="0"/>
          </a:p>
        </p:txBody>
      </p:sp>
    </p:spTree>
    <p:extLst>
      <p:ext uri="{BB962C8B-B14F-4D97-AF65-F5344CB8AC3E}">
        <p14:creationId xmlns:p14="http://schemas.microsoft.com/office/powerpoint/2010/main" val="1391334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3600" b="1" dirty="0">
                <a:latin typeface="Times New Roman" panose="02020603050405020304" pitchFamily="18" charset="0"/>
                <a:cs typeface="Times New Roman" panose="02020603050405020304" pitchFamily="18" charset="0"/>
              </a:rPr>
              <a:t>Part 1: Where Do I Keep a Completed MOLST Form?</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Just like an Advance Medical Directive, a MOLST form should be kept with you where it can be easily found when you call 911.</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your MOLST form contains a DNR order, keep the MOLST form on your refrigerator door, by your bedside, or behind your bedroom door because these are the places where emergency medical personnel have been trained to look for a MOLST form.</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you want to be sure to have your DNR order honored wherever you might be, get a Medic Alert bracelet (they will need a signed MOLST form).</a:t>
            </a:r>
          </a:p>
          <a:p>
            <a:pPr marL="0" indent="0">
              <a:buNone/>
            </a:pPr>
            <a:endParaRPr lang="en-US" dirty="0"/>
          </a:p>
        </p:txBody>
      </p:sp>
    </p:spTree>
    <p:extLst>
      <p:ext uri="{BB962C8B-B14F-4D97-AF65-F5344CB8AC3E}">
        <p14:creationId xmlns:p14="http://schemas.microsoft.com/office/powerpoint/2010/main" val="3585381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3600" b="1" dirty="0">
                <a:latin typeface="Times New Roman" panose="02020603050405020304" pitchFamily="18" charset="0"/>
                <a:cs typeface="Times New Roman" panose="02020603050405020304" pitchFamily="18" charset="0"/>
              </a:rPr>
              <a:t>Part 1: Where Can I Get Further Information About Advance Medical Directives and MOLST Forms?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Further information about Advance Medical Directives is available at the Maryland Attorney General’s website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2"/>
              </a:rPr>
              <a:t>https://www.marylandattorneygeneral.gov/</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Further information about the MOLST form is available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3"/>
              </a:rPr>
              <a:t>https://marylandmolst.org/index.html</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Your general questions about Advance Medical Directives and MOLST forms may be answered by emailing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4"/>
              </a:rPr>
              <a:t>Maryland.molst@Maryland.gov</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although legal advice should be sought from an attorney. </a:t>
            </a:r>
          </a:p>
          <a:p>
            <a:pPr marL="0" indent="0">
              <a:buNone/>
            </a:pPr>
            <a:endParaRPr lang="en-US" dirty="0"/>
          </a:p>
        </p:txBody>
      </p:sp>
    </p:spTree>
    <p:extLst>
      <p:ext uri="{BB962C8B-B14F-4D97-AF65-F5344CB8AC3E}">
        <p14:creationId xmlns:p14="http://schemas.microsoft.com/office/powerpoint/2010/main" val="983777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3600" b="1" dirty="0">
                <a:latin typeface="Times New Roman" panose="02020603050405020304" pitchFamily="18" charset="0"/>
                <a:cs typeface="Times New Roman" panose="02020603050405020304" pitchFamily="18" charset="0"/>
              </a:rPr>
              <a:t>Part 2: Managing Financial Decisions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Financial Power of Attorney</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Problem: A spouse, relative or friend does not have legal authority to manage your affairs if you are unable to do so yourself. </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Preferred Solution : Financial Power of Attorney</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Less Attractive Solution: Guardianship</a:t>
            </a:r>
          </a:p>
          <a:p>
            <a:pPr marL="0" indent="0">
              <a:buNone/>
            </a:pPr>
            <a:endParaRPr lang="en-US" dirty="0"/>
          </a:p>
        </p:txBody>
      </p:sp>
    </p:spTree>
    <p:extLst>
      <p:ext uri="{BB962C8B-B14F-4D97-AF65-F5344CB8AC3E}">
        <p14:creationId xmlns:p14="http://schemas.microsoft.com/office/powerpoint/2010/main" val="520194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3600" b="1" dirty="0">
                <a:latin typeface="Times New Roman" panose="02020603050405020304" pitchFamily="18" charset="0"/>
                <a:cs typeface="Times New Roman" panose="02020603050405020304" pitchFamily="18" charset="0"/>
              </a:rPr>
              <a:t>Part 2: Managing Financial Decisions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1"/>
            <a:ext cx="10058400" cy="4405943"/>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Financial Power of Attorney (continued)</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“Principal” appoints an “agent” to have authority to make financial decisions.</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Principal does not relinquish authority.</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Authority can be broad or narrow.</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Agent is fiduciary.</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Agent must be trustworthy.</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Can have more than one agent concurrently or consecutively. </a:t>
            </a:r>
          </a:p>
          <a:p>
            <a:pPr marL="0" indent="0">
              <a:buNone/>
            </a:pPr>
            <a:endParaRPr lang="en-US" dirty="0"/>
          </a:p>
        </p:txBody>
      </p:sp>
    </p:spTree>
    <p:extLst>
      <p:ext uri="{BB962C8B-B14F-4D97-AF65-F5344CB8AC3E}">
        <p14:creationId xmlns:p14="http://schemas.microsoft.com/office/powerpoint/2010/main" val="351324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3600" b="1" dirty="0">
                <a:latin typeface="Times New Roman" panose="02020603050405020304" pitchFamily="18" charset="0"/>
                <a:cs typeface="Times New Roman" panose="02020603050405020304" pitchFamily="18" charset="0"/>
              </a:rPr>
              <a:t>Part 2: Managing Financial Decisions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1"/>
            <a:ext cx="10058400" cy="4405943"/>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Financial Power of Attorney (continued)</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Principal must have “legal capacity” to sign the document. </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Document must be specific enough to allow third parties to accept document. </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Document can go into effect immediately or “spring” into effect at a later time. </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Principal has the right to revoke. </a:t>
            </a:r>
          </a:p>
          <a:p>
            <a:pPr marL="818388" lvl="2" indent="-3429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Power of attorney terminates when principal dies. </a:t>
            </a:r>
          </a:p>
          <a:p>
            <a:pPr marL="0" indent="0">
              <a:buNone/>
            </a:pPr>
            <a:endParaRPr lang="en-US" dirty="0"/>
          </a:p>
        </p:txBody>
      </p:sp>
    </p:spTree>
    <p:extLst>
      <p:ext uri="{BB962C8B-B14F-4D97-AF65-F5344CB8AC3E}">
        <p14:creationId xmlns:p14="http://schemas.microsoft.com/office/powerpoint/2010/main" val="759839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3600" b="1" dirty="0">
                <a:latin typeface="Times New Roman" panose="02020603050405020304" pitchFamily="18" charset="0"/>
                <a:cs typeface="Times New Roman" panose="02020603050405020304" pitchFamily="18" charset="0"/>
              </a:rPr>
              <a:t>Part 2: Managing Financial Decisions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1"/>
            <a:ext cx="10058400" cy="4405943"/>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Alternatives to Power of Attorney</a:t>
            </a:r>
          </a:p>
          <a:p>
            <a:pPr marL="1001268" lvl="3" indent="-342900">
              <a:spcBef>
                <a:spcPts val="1000"/>
              </a:spcBef>
              <a:spcAft>
                <a:spcPts val="0"/>
              </a:spcAft>
              <a:buClrTx/>
              <a:buFont typeface="Arial" panose="020B0604020202020204" pitchFamily="34" charset="0"/>
              <a:buChar char="•"/>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Trust</a:t>
            </a:r>
          </a:p>
          <a:p>
            <a:pPr marL="1001268" lvl="3" indent="-342900">
              <a:spcBef>
                <a:spcPts val="1000"/>
              </a:spcBef>
              <a:spcAft>
                <a:spcPts val="1200"/>
              </a:spcAft>
              <a:buClrTx/>
              <a:buFont typeface="Arial" panose="020B0604020202020204" pitchFamily="34" charset="0"/>
              <a:buChar char="•"/>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Joint Ownership</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All Else Fails: Guardian of the Property</a:t>
            </a:r>
          </a:p>
          <a:p>
            <a:pPr marL="1001268" lvl="3" indent="-342900">
              <a:spcBef>
                <a:spcPts val="1000"/>
              </a:spcBef>
              <a:spcAft>
                <a:spcPts val="0"/>
              </a:spcAft>
              <a:buClrTx/>
              <a:buFont typeface="Arial" panose="020B0604020202020204" pitchFamily="34" charset="0"/>
              <a:buChar char="•"/>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More expensive</a:t>
            </a:r>
          </a:p>
          <a:p>
            <a:pPr marL="1001268" lvl="3" indent="-342900">
              <a:spcBef>
                <a:spcPts val="1000"/>
              </a:spcBef>
              <a:spcAft>
                <a:spcPts val="0"/>
              </a:spcAft>
              <a:buClrTx/>
              <a:buFont typeface="Arial" panose="020B0604020202020204" pitchFamily="34" charset="0"/>
              <a:buChar char="•"/>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More time consuming</a:t>
            </a:r>
          </a:p>
          <a:p>
            <a:pPr marL="1001268" lvl="3" indent="-342900">
              <a:spcBef>
                <a:spcPts val="1000"/>
              </a:spcBef>
              <a:spcAft>
                <a:spcPts val="0"/>
              </a:spcAft>
              <a:buClrTx/>
              <a:buFont typeface="Arial" panose="020B0604020202020204" pitchFamily="34" charset="0"/>
              <a:buChar char="•"/>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Requires court supervision</a:t>
            </a:r>
          </a:p>
          <a:p>
            <a:pPr marL="0" indent="0">
              <a:buNone/>
            </a:pPr>
            <a:endParaRPr lang="en-US" dirty="0"/>
          </a:p>
        </p:txBody>
      </p:sp>
    </p:spTree>
    <p:extLst>
      <p:ext uri="{BB962C8B-B14F-4D97-AF65-F5344CB8AC3E}">
        <p14:creationId xmlns:p14="http://schemas.microsoft.com/office/powerpoint/2010/main" val="2631394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3600" b="1" dirty="0">
                <a:latin typeface="Times New Roman" panose="02020603050405020304" pitchFamily="18" charset="0"/>
                <a:cs typeface="Times New Roman" panose="02020603050405020304" pitchFamily="18" charset="0"/>
              </a:rPr>
              <a:t>Part 3: Standby Guardian</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338203" y="1895061"/>
            <a:ext cx="11248372" cy="4405943"/>
          </a:xfrm>
        </p:spPr>
        <p:txBody>
          <a:bodyPr>
            <a:normAutofit fontScale="92500" lnSpcReduction="20000"/>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person appointed by a parent of a child to take care of the child if the parent is unable to do so.</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Consent of both parents is needed (if available).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Parental Designation and Consent to Beginning the Standby Guardianship Form</a:t>
            </a:r>
            <a:r>
              <a:rPr kumimoji="0" lang="en-US" sz="2800" b="0" i="0"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strike="noStrike" kern="120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t>This form </a:t>
            </a:r>
            <a:r>
              <a:rPr kumimoji="0" lang="en-US" sz="2800" b="0" i="0"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can be found at </a:t>
            </a:r>
            <a:r>
              <a:rPr kumimoji="0" lang="en-US" sz="2800" b="0" i="0"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hlinkClick r:id="rId2"/>
              </a:rPr>
              <a:t>https://mdcourts.gov/sites/default/files/court-forms/ccgn041.pdf</a:t>
            </a:r>
            <a:endPar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Goes into effect only when the parent is unable to care for the child because of </a:t>
            </a:r>
          </a:p>
          <a:p>
            <a:pPr marL="1001268" lvl="3" indent="-342900">
              <a:spcBef>
                <a:spcPts val="1000"/>
              </a:spcBef>
              <a:spcAft>
                <a:spcPts val="0"/>
              </a:spcAft>
              <a:buClrTx/>
              <a:buFont typeface="Arial" panose="020B0604020202020204" pitchFamily="34" charset="0"/>
              <a:buChar char="•"/>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mental incapacitation,</a:t>
            </a:r>
          </a:p>
          <a:p>
            <a:pPr marL="1001268" lvl="3" indent="-342900">
              <a:spcBef>
                <a:spcPts val="1000"/>
              </a:spcBef>
              <a:spcAft>
                <a:spcPts val="0"/>
              </a:spcAft>
              <a:buClrTx/>
              <a:buFont typeface="Arial" panose="020B0604020202020204" pitchFamily="34" charset="0"/>
              <a:buChar char="•"/>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physically debilitation, or</a:t>
            </a:r>
          </a:p>
          <a:p>
            <a:pPr marL="1001268" lvl="3" indent="-342900">
              <a:spcBef>
                <a:spcPts val="1000"/>
              </a:spcBef>
              <a:spcAft>
                <a:spcPts val="0"/>
              </a:spcAft>
              <a:buClrTx/>
              <a:buFont typeface="Arial" panose="020B0604020202020204" pitchFamily="34" charset="0"/>
              <a:buChar char="•"/>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because the parent is subject to an adverse immigration action.</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Lasts for 180 days. Standby guardian must petition the Court to continue the guardianship beyond 180 days</a:t>
            </a:r>
            <a:r>
              <a:rPr kumimoji="0" lang="en-US" sz="2800" b="0" i="0"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  </a:t>
            </a:r>
            <a:endPar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85267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4000" b="1" dirty="0">
                <a:latin typeface="Times New Roman" panose="02020603050405020304" pitchFamily="18" charset="0"/>
                <a:cs typeface="Times New Roman" panose="02020603050405020304" pitchFamily="18" charset="0"/>
              </a:rPr>
              <a:t>Part 4: Property Titling</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1"/>
            <a:ext cx="10058400" cy="4405943"/>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32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“Property titling” means figuring out who owns property (such as a bank account or a home), and what rights each owner has to that property. </a:t>
            </a:r>
          </a:p>
          <a:p>
            <a:pPr marL="0" indent="0">
              <a:buNone/>
            </a:pPr>
            <a:endParaRPr lang="en-US" dirty="0"/>
          </a:p>
        </p:txBody>
      </p:sp>
    </p:spTree>
    <p:extLst>
      <p:ext uri="{BB962C8B-B14F-4D97-AF65-F5344CB8AC3E}">
        <p14:creationId xmlns:p14="http://schemas.microsoft.com/office/powerpoint/2010/main" val="3783345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4000" b="1" dirty="0">
                <a:latin typeface="Times New Roman" panose="02020603050405020304" pitchFamily="18" charset="0"/>
                <a:cs typeface="Times New Roman" panose="02020603050405020304" pitchFamily="18" charset="0"/>
              </a:rPr>
              <a:t>Part 4: Forms of Property Ownership/Titling</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1"/>
            <a:ext cx="10058400" cy="4405943"/>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32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Owning property </a:t>
            </a:r>
            <a:r>
              <a:rPr kumimoji="0" lang="en-US" sz="32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alone</a:t>
            </a:r>
            <a:r>
              <a:rPr kumimoji="0" lang="en-US" sz="32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(as the ONLY owner)</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32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Owning the property </a:t>
            </a:r>
            <a:r>
              <a:rPr kumimoji="0" lang="en-US" sz="32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together with a spouse </a:t>
            </a:r>
            <a:r>
              <a:rPr kumimoji="0" lang="en-US" sz="32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(“tenants by the entirety”)</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32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Owning the property </a:t>
            </a:r>
            <a:r>
              <a:rPr kumimoji="0" lang="en-US" sz="32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together with one or more other people</a:t>
            </a:r>
            <a:r>
              <a:rPr kumimoji="0" lang="en-US" sz="32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(this can be either “joint tenants with rights of survivorship” or “tenants in common”)</a:t>
            </a:r>
          </a:p>
          <a:p>
            <a:pPr marL="0" indent="0">
              <a:buNone/>
            </a:pPr>
            <a:endParaRPr lang="en-US" dirty="0"/>
          </a:p>
        </p:txBody>
      </p:sp>
    </p:spTree>
    <p:extLst>
      <p:ext uri="{BB962C8B-B14F-4D97-AF65-F5344CB8AC3E}">
        <p14:creationId xmlns:p14="http://schemas.microsoft.com/office/powerpoint/2010/main" val="2760757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rmAutofit/>
          </a:bodyPr>
          <a:lstStyle/>
          <a:p>
            <a:pPr algn="ctr"/>
            <a:r>
              <a:rPr lang="en-US" sz="4400" b="1" dirty="0">
                <a:latin typeface="Times New Roman" panose="02020603050405020304" pitchFamily="18" charset="0"/>
                <a:cs typeface="Times New Roman" panose="02020603050405020304" pitchFamily="18" charset="0"/>
              </a:rPr>
              <a:t>Purpose &amp; Agenda </a:t>
            </a:r>
          </a:p>
        </p:txBody>
      </p:sp>
      <p:graphicFrame>
        <p:nvGraphicFramePr>
          <p:cNvPr id="5" name="Content Placeholder 2">
            <a:extLst>
              <a:ext uri="{FF2B5EF4-FFF2-40B4-BE49-F238E27FC236}">
                <a16:creationId xmlns:a16="http://schemas.microsoft.com/office/drawing/2014/main" id="{17B09E8F-90A3-44D1-AC62-ADCC34635AFA}"/>
              </a:ext>
            </a:extLst>
          </p:cNvPr>
          <p:cNvGraphicFramePr>
            <a:graphicFrameLocks noGrp="1"/>
          </p:cNvGraphicFramePr>
          <p:nvPr>
            <p:ph idx="1"/>
            <p:extLst>
              <p:ext uri="{D42A27DB-BD31-4B8C-83A1-F6EECF244321}">
                <p14:modId xmlns:p14="http://schemas.microsoft.com/office/powerpoint/2010/main" val="168798663"/>
              </p:ext>
            </p:extLst>
          </p:nvPr>
        </p:nvGraphicFramePr>
        <p:xfrm>
          <a:off x="838200" y="2955235"/>
          <a:ext cx="10876722" cy="32217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23753D54-6BA0-4992-AAF2-3C6B57BC9D00}"/>
              </a:ext>
            </a:extLst>
          </p:cNvPr>
          <p:cNvSpPr txBox="1"/>
          <p:nvPr/>
        </p:nvSpPr>
        <p:spPr>
          <a:xfrm>
            <a:off x="1240735" y="1976734"/>
            <a:ext cx="10071652" cy="1200329"/>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Purpose</a:t>
            </a:r>
            <a:r>
              <a:rPr lang="en-US" sz="2400" dirty="0">
                <a:latin typeface="Times New Roman" panose="02020603050405020304" pitchFamily="18" charset="0"/>
                <a:cs typeface="Times New Roman" panose="02020603050405020304" pitchFamily="18" charset="0"/>
              </a:rPr>
              <a:t>: This program will explain the different type of legal documents available for handling one’s personal and legal affairs during a time of illness and the steps that should be taken to provide for one’s family at death. </a:t>
            </a:r>
          </a:p>
        </p:txBody>
      </p:sp>
    </p:spTree>
    <p:extLst>
      <p:ext uri="{BB962C8B-B14F-4D97-AF65-F5344CB8AC3E}">
        <p14:creationId xmlns:p14="http://schemas.microsoft.com/office/powerpoint/2010/main" val="2142842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Autofit/>
          </a:bodyPr>
          <a:lstStyle/>
          <a:p>
            <a:pPr algn="ctr"/>
            <a:r>
              <a:rPr lang="en-US" sz="4000" b="1" dirty="0">
                <a:latin typeface="Times New Roman" panose="02020603050405020304" pitchFamily="18" charset="0"/>
                <a:cs typeface="Times New Roman" panose="02020603050405020304" pitchFamily="18" charset="0"/>
              </a:rPr>
              <a:t>Part 4: Sole Ownership of Property</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1"/>
            <a:ext cx="10058400" cy="4405943"/>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you are the </a:t>
            </a:r>
            <a:r>
              <a:rPr kumimoji="0" lang="en-US" sz="26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only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owner of any type of property, you are usually the only person with legal rights to access that property (for example, withdrawing funds from your bank account, or selling your home).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you become disabled, no one else can access that property unless either 1) you had already given them a financial power of attorney; </a:t>
            </a:r>
            <a:r>
              <a:rPr kumimoji="0" lang="en-US" sz="26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or</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2) they petition a court to become the “guardian of your property.”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Upon your death, you can control who inherits the property.  This can be done with beneficiary designations for some assets (usually for life insurance and retirement accounts), otherwise it can be done through your Last Will and Testament (if you have one, otherwise state law controls decides which of your family members inherit from you).  </a:t>
            </a:r>
          </a:p>
          <a:p>
            <a:pPr marL="0" indent="0">
              <a:buNone/>
            </a:pPr>
            <a:endParaRPr lang="en-US" dirty="0"/>
          </a:p>
        </p:txBody>
      </p:sp>
    </p:spTree>
    <p:extLst>
      <p:ext uri="{BB962C8B-B14F-4D97-AF65-F5344CB8AC3E}">
        <p14:creationId xmlns:p14="http://schemas.microsoft.com/office/powerpoint/2010/main" val="1906464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chor="t">
            <a:noAutofit/>
          </a:bodyPr>
          <a:lstStyle/>
          <a:p>
            <a:pPr algn="ctr"/>
            <a:r>
              <a:rPr lang="en-US" sz="4000" b="1" dirty="0">
                <a:latin typeface="Times New Roman" panose="02020603050405020304" pitchFamily="18" charset="0"/>
                <a:cs typeface="Times New Roman" panose="02020603050405020304" pitchFamily="18" charset="0"/>
              </a:rPr>
              <a:t>Part 4: Owning Property Together with a Spouse: “Tenants by the Entirety”</a:t>
            </a:r>
            <a:br>
              <a:rPr lang="en-US" sz="4000" b="1" dirty="0">
                <a:latin typeface="Times New Roman" panose="02020603050405020304" pitchFamily="18" charset="0"/>
                <a:cs typeface="Times New Roman" panose="02020603050405020304" pitchFamily="18" charset="0"/>
              </a:rPr>
            </a:br>
            <a:endParaRPr lang="en-US" sz="4000" b="1"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1"/>
            <a:ext cx="10058400" cy="4405943"/>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“Tenants by the entirety” ownership of property means that the property belongs to the marriage, and </a:t>
            </a:r>
            <a:r>
              <a:rPr kumimoji="0" lang="en-US" sz="26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not</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owned by either spouse separately.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 Maryland (and some other states), this means that if </a:t>
            </a:r>
            <a:r>
              <a:rPr kumimoji="0" lang="en-US" sz="26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one</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spouse has debts, the creditor who is owed money generally may not take any property owned as tenants by the entirety.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 bank accounts, if one spouse becomes disabled, the other spouse can still access the bank account. For real estate, if one spouse becomes disabled, the other spouse would need a financial Power of Attorney or guardianship in order to sell or mortgage on behalf of the disabled spouse.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one spouse dies, the other spouse </a:t>
            </a:r>
            <a:r>
              <a:rPr kumimoji="0" lang="en-US" sz="26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automatically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inherits this type of property.</a:t>
            </a:r>
          </a:p>
          <a:p>
            <a:pPr marL="0" indent="0">
              <a:buNone/>
            </a:pPr>
            <a:endParaRPr lang="en-US" dirty="0"/>
          </a:p>
        </p:txBody>
      </p:sp>
    </p:spTree>
    <p:extLst>
      <p:ext uri="{BB962C8B-B14F-4D97-AF65-F5344CB8AC3E}">
        <p14:creationId xmlns:p14="http://schemas.microsoft.com/office/powerpoint/2010/main" val="1242093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chor="t">
            <a:noAutofit/>
          </a:bodyPr>
          <a:lstStyle/>
          <a:p>
            <a:pPr algn="ctr"/>
            <a:r>
              <a:rPr lang="en-US" sz="4000" b="1" dirty="0">
                <a:latin typeface="Times New Roman" panose="02020603050405020304" pitchFamily="18" charset="0"/>
                <a:cs typeface="Times New Roman" panose="02020603050405020304" pitchFamily="18" charset="0"/>
              </a:rPr>
              <a:t>Part 4: Joint Ownership – “Joint Tenants with Rights of Survivorship”</a:t>
            </a:r>
            <a:br>
              <a:rPr lang="en-US" sz="4000" b="1" dirty="0">
                <a:latin typeface="Times New Roman" panose="02020603050405020304" pitchFamily="18" charset="0"/>
                <a:cs typeface="Times New Roman" panose="02020603050405020304" pitchFamily="18" charset="0"/>
              </a:rPr>
            </a:br>
            <a:endParaRPr lang="en-US" sz="4000" b="1"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1"/>
            <a:ext cx="10058400" cy="4405943"/>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Can be used for ownership by any two or more people.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 bank accounts, if one owner becomes disabled, the other owner(s) will still have access to the property in bank accounts.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 real estate, all owners can use the property, but if one owner becomes disabled and the property needs to be sold or mortgaged, someone else would need a financial Power of Attorney or guardianship to do so on behalf of the disabled owner.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one owner has debts, the creditor can access the property to be repaid.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one owner dies, the other owners </a:t>
            </a:r>
            <a:r>
              <a:rPr kumimoji="0" lang="en-US" sz="26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automatically</a:t>
            </a: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inherit the property. </a:t>
            </a:r>
            <a:endParaRPr lang="en-US" dirty="0"/>
          </a:p>
        </p:txBody>
      </p:sp>
    </p:spTree>
    <p:extLst>
      <p:ext uri="{BB962C8B-B14F-4D97-AF65-F5344CB8AC3E}">
        <p14:creationId xmlns:p14="http://schemas.microsoft.com/office/powerpoint/2010/main" val="2498640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chor="t">
            <a:noAutofit/>
          </a:bodyPr>
          <a:lstStyle/>
          <a:p>
            <a:pPr algn="ctr"/>
            <a:r>
              <a:rPr lang="en-US" sz="4000" b="1" dirty="0">
                <a:latin typeface="Times New Roman" panose="02020603050405020304" pitchFamily="18" charset="0"/>
                <a:cs typeface="Times New Roman" panose="02020603050405020304" pitchFamily="18" charset="0"/>
              </a:rPr>
              <a:t>Part 4: Joint Ownership – “Tenants in Common”</a:t>
            </a:r>
            <a:br>
              <a:rPr lang="en-US" sz="4000" b="1" dirty="0">
                <a:latin typeface="Times New Roman" panose="02020603050405020304" pitchFamily="18" charset="0"/>
                <a:cs typeface="Times New Roman" panose="02020603050405020304" pitchFamily="18" charset="0"/>
              </a:rPr>
            </a:br>
            <a:endParaRPr lang="en-US" sz="4000" b="1" dirty="0">
              <a:latin typeface="Times New Roman" panose="02020603050405020304" pitchFamily="18"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838200" y="1809957"/>
            <a:ext cx="10515601" cy="4610317"/>
          </a:xfrm>
        </p:spPr>
        <p:txBody>
          <a:bodyPr>
            <a:noAutofit/>
          </a:bodyPr>
          <a:lstStyle/>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Can be used for ownership by any two or more people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Can be equal, but does not need to be – one owner can own 80%, and a different owner can own 20%</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 bank accounts, if one owner becomes disabled, the other owner(s) will still have access to the property in bank accounts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 real estate, all owners can use the property, but if one owner becomes disabled and the property needs to be sold or mortgaged, someone else would need a financial Power of Attorney or guardianship to do so on behalf of the disabled owner.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one owner has debts, the creditor can access the property to be repaid.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one owner dies, </a:t>
            </a:r>
            <a:r>
              <a:rPr kumimoji="0" lang="en-US" sz="24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dead owner may choose who inherits his or her share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of the property with a Will.  </a:t>
            </a:r>
          </a:p>
        </p:txBody>
      </p:sp>
    </p:spTree>
    <p:extLst>
      <p:ext uri="{BB962C8B-B14F-4D97-AF65-F5344CB8AC3E}">
        <p14:creationId xmlns:p14="http://schemas.microsoft.com/office/powerpoint/2010/main" val="3566505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4: Ownership Can Be Complex</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838200" y="1924257"/>
            <a:ext cx="10515600" cy="4610317"/>
          </a:xfrm>
        </p:spPr>
        <p:txBody>
          <a:bodyPr>
            <a:noAutofit/>
          </a:bodyPr>
          <a:lstStyle/>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forms of ownership can be combined!  </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 example, the ownership in a home might be divided equally as tenants in common, but with 50% owned by a married couple as tenants by the entirety, and the other 50% owned solely by their daughter.</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decision of how to title your property can significantly impact taxes, creditors’ rights, qualification for public benefits, and can change who can access or inherit your property.</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You may wish to consult with an attorney prior to making changes to the titling of your property.</a:t>
            </a:r>
          </a:p>
        </p:txBody>
      </p:sp>
    </p:spTree>
    <p:extLst>
      <p:ext uri="{BB962C8B-B14F-4D97-AF65-F5344CB8AC3E}">
        <p14:creationId xmlns:p14="http://schemas.microsoft.com/office/powerpoint/2010/main" val="2972400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5: Wills &amp; Non-Probate Transfers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838200" y="1924257"/>
            <a:ext cx="10515600" cy="4610317"/>
          </a:xfrm>
        </p:spPr>
        <p:txBody>
          <a:bodyPr>
            <a:noAutofit/>
          </a:bodyPr>
          <a:lstStyle/>
          <a:p>
            <a:pPr marL="0" marR="0" lvl="0" indent="0" algn="l" defTabSz="914400" rtl="0" eaLnBrk="1" fontAlgn="auto" latinLnBrk="0" hangingPunct="1">
              <a:lnSpc>
                <a:spcPct val="90000"/>
              </a:lnSpc>
              <a:spcBef>
                <a:spcPts val="600"/>
              </a:spcBef>
              <a:spcAft>
                <a:spcPts val="600"/>
              </a:spcAft>
              <a:buClrTx/>
              <a:buSzTx/>
              <a:buNone/>
              <a:tabLst/>
              <a:defRPr/>
            </a:pPr>
            <a:r>
              <a:rPr kumimoji="0" lang="en-US" sz="28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There are different ways that property can be transferred after death:</a:t>
            </a:r>
          </a:p>
          <a:p>
            <a:pPr marL="886968" lvl="3" indent="-228600">
              <a:spcBef>
                <a:spcPts val="600"/>
              </a:spcBef>
              <a:spcAft>
                <a:spcPts val="0"/>
              </a:spcAft>
              <a:buClrTx/>
              <a:buFont typeface="Arial" panose="020B0604020202020204" pitchFamily="34" charset="0"/>
              <a:buChar char="•"/>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Joint Ownership – the individual(s) that are in joint ownership with you receive(s) the property automatically upon surviving you. </a:t>
            </a:r>
          </a:p>
          <a:p>
            <a:pPr marL="886968" lvl="3" indent="-228600">
              <a:spcBef>
                <a:spcPts val="600"/>
              </a:spcBef>
              <a:spcAft>
                <a:spcPts val="0"/>
              </a:spcAft>
              <a:buClrTx/>
              <a:buFont typeface="Arial" panose="020B0604020202020204" pitchFamily="34" charset="0"/>
              <a:buChar char="•"/>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Beneficiary Designation (also known as transfer on death “TOD” or payable on death “POD”) -  you designate who you want to receive the property on a designation of beneficiary form. Used for life insurance, IRAs, 401K, TSP,  Certificates of Deposit, etc. </a:t>
            </a:r>
          </a:p>
          <a:p>
            <a:pPr marL="886968" lvl="3" indent="-228600">
              <a:spcBef>
                <a:spcPts val="600"/>
              </a:spcBef>
              <a:spcAft>
                <a:spcPts val="0"/>
              </a:spcAft>
              <a:buClrTx/>
              <a:buFont typeface="Arial" panose="020B0604020202020204" pitchFamily="34" charset="0"/>
              <a:buChar char="•"/>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Will – a legal document that specifies who you want to receive property that is titled in your sole name (i.e., not in joint ownership and without a beneficiary</a:t>
            </a:r>
            <a:r>
              <a:rPr kumimoji="0" lang="en-US" sz="2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8584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5: What else to know about Wills:</a:t>
            </a:r>
          </a:p>
        </p:txBody>
      </p:sp>
      <p:sp>
        <p:nvSpPr>
          <p:cNvPr id="3" name="Text Placeholder 2">
            <a:extLst>
              <a:ext uri="{FF2B5EF4-FFF2-40B4-BE49-F238E27FC236}">
                <a16:creationId xmlns:a16="http://schemas.microsoft.com/office/drawing/2014/main" id="{DEE51FD0-86CD-43C9-AA95-E7ACE5CDBA7F}"/>
              </a:ext>
            </a:extLst>
          </p:cNvPr>
          <p:cNvSpPr>
            <a:spLocks noGrp="1"/>
          </p:cNvSpPr>
          <p:nvPr>
            <p:ph type="body" idx="1"/>
          </p:nvPr>
        </p:nvSpPr>
        <p:spPr/>
        <p:txBody>
          <a:bodyPr anchor="t">
            <a:normAutofit fontScale="92500"/>
          </a:bodyPr>
          <a:lstStyle/>
          <a:p>
            <a:r>
              <a:rPr lang="en-US" sz="2800" u="sng" dirty="0">
                <a:solidFill>
                  <a:schemeClr val="tx1"/>
                </a:solidFill>
                <a:latin typeface="Times New Roman" panose="02020603050405020304" pitchFamily="18" charset="0"/>
                <a:cs typeface="Times New Roman" panose="02020603050405020304" pitchFamily="18" charset="0"/>
              </a:rPr>
              <a:t>What else can a Will do?</a:t>
            </a:r>
          </a:p>
          <a:p>
            <a:endParaRPr lang="en-US" dirty="0"/>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sz="half" idx="2"/>
          </p:nvPr>
        </p:nvSpPr>
        <p:spPr/>
        <p:txBody>
          <a:bodyPr>
            <a:noAutofit/>
          </a:bodyPr>
          <a:lstStyle/>
          <a:p>
            <a:pPr>
              <a:spcBef>
                <a:spcPts val="600"/>
              </a:spcBef>
              <a:spcAft>
                <a:spcPts val="600"/>
              </a:spcAft>
              <a:buClrTx/>
              <a:buSzTx/>
              <a:buFont typeface="Arial" panose="020B0604020202020204" pitchFamily="34" charset="0"/>
              <a:buChar char="•"/>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Names one or more persons to be guardians of your minor children</a:t>
            </a:r>
          </a:p>
          <a:p>
            <a:pPr>
              <a:spcBef>
                <a:spcPts val="600"/>
              </a:spcBef>
              <a:spcAft>
                <a:spcPts val="600"/>
              </a:spcAft>
              <a:buClrTx/>
              <a:buSzTx/>
              <a:buFont typeface="Arial" panose="020B0604020202020204" pitchFamily="34" charset="0"/>
              <a:buChar char="•"/>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Names who will be the Personal Representative of </a:t>
            </a:r>
            <a:r>
              <a:rPr kumimoji="0" lang="en-US" sz="24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your</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Estate</a:t>
            </a:r>
          </a:p>
          <a:p>
            <a:pPr>
              <a:spcBef>
                <a:spcPts val="600"/>
              </a:spcBef>
              <a:spcAft>
                <a:spcPts val="600"/>
              </a:spcAft>
              <a:buClrTx/>
              <a:buSzTx/>
              <a:buFont typeface="Arial" panose="020B0604020202020204" pitchFamily="34" charset="0"/>
              <a:buChar char="•"/>
              <a:defRPr/>
            </a:pP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Directs that your Personal Representative be able to serve without filing a bond</a:t>
            </a:r>
          </a:p>
          <a:p>
            <a:pPr marL="0" marR="0" lvl="0" indent="0" algn="l" defTabSz="914400" rtl="0" eaLnBrk="1" fontAlgn="auto" latinLnBrk="0" hangingPunct="1">
              <a:lnSpc>
                <a:spcPct val="90000"/>
              </a:lnSpc>
              <a:spcBef>
                <a:spcPts val="600"/>
              </a:spcBef>
              <a:spcAft>
                <a:spcPts val="600"/>
              </a:spcAft>
              <a:buClrTx/>
              <a:buSzTx/>
              <a:buNone/>
              <a:tabLst/>
              <a:defRPr/>
            </a:pP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5" name="Text Placeholder 4">
            <a:extLst>
              <a:ext uri="{FF2B5EF4-FFF2-40B4-BE49-F238E27FC236}">
                <a16:creationId xmlns:a16="http://schemas.microsoft.com/office/drawing/2014/main" id="{8921F637-8B0F-4B05-AE88-44DA03AF9601}"/>
              </a:ext>
            </a:extLst>
          </p:cNvPr>
          <p:cNvSpPr>
            <a:spLocks noGrp="1"/>
          </p:cNvSpPr>
          <p:nvPr>
            <p:ph type="body" sz="quarter" idx="3"/>
          </p:nvPr>
        </p:nvSpPr>
        <p:spPr/>
        <p:txBody>
          <a:bodyPr anchor="t">
            <a:normAutofit/>
          </a:bodyPr>
          <a:lstStyle/>
          <a:p>
            <a:r>
              <a:rPr lang="en-US" sz="2800" u="sng" dirty="0">
                <a:solidFill>
                  <a:schemeClr val="tx1"/>
                </a:solidFill>
                <a:latin typeface="Times New Roman" panose="02020603050405020304" pitchFamily="18" charset="0"/>
                <a:cs typeface="Times New Roman" panose="02020603050405020304" pitchFamily="18" charset="0"/>
              </a:rPr>
              <a:t>What a Will can’t do</a:t>
            </a:r>
            <a:r>
              <a:rPr lang="en-US" sz="2800" u="sng" dirty="0">
                <a:solidFill>
                  <a:schemeClr val="tx1"/>
                </a:solidFill>
              </a:rPr>
              <a:t>:</a:t>
            </a:r>
          </a:p>
          <a:p>
            <a:endParaRPr lang="en-US" dirty="0"/>
          </a:p>
        </p:txBody>
      </p:sp>
      <p:sp>
        <p:nvSpPr>
          <p:cNvPr id="6" name="Content Placeholder 5">
            <a:extLst>
              <a:ext uri="{FF2B5EF4-FFF2-40B4-BE49-F238E27FC236}">
                <a16:creationId xmlns:a16="http://schemas.microsoft.com/office/drawing/2014/main" id="{53631955-3FA5-4F62-B2A4-B04BBF349B89}"/>
              </a:ext>
            </a:extLst>
          </p:cNvPr>
          <p:cNvSpPr>
            <a:spLocks noGrp="1"/>
          </p:cNvSpPr>
          <p:nvPr>
            <p:ph sz="quarter" idx="4"/>
          </p:nvPr>
        </p:nvSpPr>
        <p:spPr/>
        <p:txBody>
          <a:bodyPr>
            <a:normAutofit/>
          </a:bodyPr>
          <a:lstStyle/>
          <a:p>
            <a:pPr>
              <a:buClrTx/>
              <a:buFont typeface="Arial" panose="020B0604020202020204" pitchFamily="34" charset="0"/>
              <a:buChar char="•"/>
            </a:pPr>
            <a:r>
              <a:rPr lang="en-US" sz="2400" dirty="0">
                <a:solidFill>
                  <a:schemeClr val="tx1"/>
                </a:solidFill>
                <a:latin typeface="Times New Roman" panose="02020603050405020304" pitchFamily="18" charset="0"/>
                <a:cs typeface="Times New Roman" panose="02020603050405020304" pitchFamily="18" charset="0"/>
              </a:rPr>
              <a:t> It cannot override joint ownership of property or beneficiary </a:t>
            </a:r>
            <a:r>
              <a:rPr lang="en-US" sz="2400" dirty="0" smtClean="0">
                <a:solidFill>
                  <a:schemeClr val="tx1"/>
                </a:solidFill>
                <a:latin typeface="Times New Roman" panose="02020603050405020304" pitchFamily="18" charset="0"/>
                <a:cs typeface="Times New Roman" panose="02020603050405020304" pitchFamily="18" charset="0"/>
              </a:rPr>
              <a:t>arrangements.</a:t>
            </a:r>
            <a:endParaRPr lang="en-US" sz="2400" dirty="0">
              <a:solidFill>
                <a:schemeClr val="tx1"/>
              </a:solidFill>
              <a:latin typeface="Times New Roman" panose="02020603050405020304" pitchFamily="18" charset="0"/>
              <a:cs typeface="Times New Roman" panose="02020603050405020304" pitchFamily="18" charset="0"/>
            </a:endParaRPr>
          </a:p>
          <a:p>
            <a:pPr>
              <a:buClrTx/>
              <a:buFont typeface="Arial" panose="020B0604020202020204" pitchFamily="34" charset="0"/>
              <a:buChar char="•"/>
            </a:pPr>
            <a:r>
              <a:rPr lang="en-US" sz="2400" dirty="0">
                <a:solidFill>
                  <a:schemeClr val="tx1"/>
                </a:solidFill>
                <a:latin typeface="Times New Roman" panose="02020603050405020304" pitchFamily="18" charset="0"/>
                <a:cs typeface="Times New Roman" panose="02020603050405020304" pitchFamily="18" charset="0"/>
              </a:rPr>
              <a:t> It cannot take away from your spouse’s right to inherit from you. </a:t>
            </a:r>
          </a:p>
          <a:p>
            <a:endParaRPr lang="en-US" dirty="0"/>
          </a:p>
        </p:txBody>
      </p:sp>
    </p:spTree>
    <p:extLst>
      <p:ext uri="{BB962C8B-B14F-4D97-AF65-F5344CB8AC3E}">
        <p14:creationId xmlns:p14="http://schemas.microsoft.com/office/powerpoint/2010/main" val="283163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5: What is required to have a valid Will?</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60034"/>
            <a:ext cx="10058400" cy="4023360"/>
          </a:xfrm>
        </p:spPr>
        <p:txBody>
          <a:bodyPr>
            <a:noAutofit/>
          </a:bodyPr>
          <a:lstStyle/>
          <a:p>
            <a:pPr>
              <a:spcBef>
                <a:spcPts val="600"/>
              </a:spcBef>
              <a:spcAft>
                <a:spcPts val="600"/>
              </a:spcAft>
              <a:buClrTx/>
              <a:buSzTx/>
              <a:buFont typeface="Arial" panose="020B0604020202020204" pitchFamily="34" charset="0"/>
              <a:buChar char="•"/>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In writing</a:t>
            </a:r>
          </a:p>
          <a:p>
            <a:pPr>
              <a:spcBef>
                <a:spcPts val="600"/>
              </a:spcBef>
              <a:spcAft>
                <a:spcPts val="600"/>
              </a:spcAft>
              <a:buClrTx/>
              <a:buSzTx/>
              <a:buFont typeface="Arial" panose="020B0604020202020204" pitchFamily="34" charset="0"/>
              <a:buChar char="•"/>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Signed by you in the presence of two witnesses who are over the age of 18</a:t>
            </a:r>
          </a:p>
          <a:p>
            <a:pPr>
              <a:spcBef>
                <a:spcPts val="600"/>
              </a:spcBef>
              <a:spcAft>
                <a:spcPts val="600"/>
              </a:spcAft>
              <a:buClrTx/>
              <a:buSzTx/>
              <a:buFont typeface="Arial" panose="020B0604020202020204" pitchFamily="34" charset="0"/>
              <a:buChar char="•"/>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Witnesses must watch you sign</a:t>
            </a:r>
          </a:p>
          <a:p>
            <a:pPr>
              <a:spcBef>
                <a:spcPts val="600"/>
              </a:spcBef>
              <a:spcAft>
                <a:spcPts val="600"/>
              </a:spcAft>
              <a:buClrTx/>
              <a:buSzTx/>
              <a:buFont typeface="Arial" panose="020B0604020202020204" pitchFamily="34" charset="0"/>
              <a:buChar char="•"/>
              <a:defRPr/>
            </a:pP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indent="0">
              <a:spcBef>
                <a:spcPts val="600"/>
              </a:spcBef>
              <a:spcAft>
                <a:spcPts val="600"/>
              </a:spcAft>
              <a:buClrTx/>
              <a:buSzTx/>
              <a:buNone/>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**Note: A lawyer is not required, but a lawyer may be able to help you guide you with complicated situations such as planning for blended families or family members with disabilities or special </a:t>
            </a:r>
            <a:r>
              <a:rPr kumimoji="0" lang="en-US" sz="26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needs.</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ts val="600"/>
              </a:spcBef>
              <a:spcAft>
                <a:spcPts val="600"/>
              </a:spcAft>
              <a:buClrTx/>
              <a:buSzTx/>
              <a:buNone/>
              <a:tabLst/>
              <a:defRPr/>
            </a:pP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0195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5: Where should I keep my Will?</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60034"/>
            <a:ext cx="10058400" cy="4023360"/>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It is important to ensure that your </a:t>
            </a: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original</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Will be located after your </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death.</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 Maryland you may store your Will with your County’s Register of </a:t>
            </a:r>
            <a:r>
              <a:rPr kumimoji="0" lang="en-US" sz="2800" b="0"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Wills.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Some store their Will at home, with their attorney or in a safe deposit box.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in a safe deposit box, make sure others are able to access the box n the event of your death.</a:t>
            </a:r>
          </a:p>
          <a:p>
            <a:pPr marL="0" marR="0" lvl="0" indent="0" algn="l" defTabSz="914400" rtl="0" eaLnBrk="1" fontAlgn="auto" latinLnBrk="0" hangingPunct="1">
              <a:lnSpc>
                <a:spcPct val="90000"/>
              </a:lnSpc>
              <a:spcBef>
                <a:spcPts val="600"/>
              </a:spcBef>
              <a:spcAft>
                <a:spcPts val="600"/>
              </a:spcAft>
              <a:buClrTx/>
              <a:buSzTx/>
              <a:buNone/>
              <a:tabLst/>
              <a:defRPr/>
            </a:pP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7522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5: What is probate?</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60034"/>
            <a:ext cx="10058400" cy="4023360"/>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Probate is the process of distributing property under your Will, if you have one, or to your closest living relatives if you do not have a Will.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Court appoints a Personal Representative for your estate. </a:t>
            </a:r>
          </a:p>
          <a:p>
            <a:pPr marL="886968" lvl="3" indent="-228600">
              <a:spcBef>
                <a:spcPts val="1000"/>
              </a:spcBef>
              <a:spcAft>
                <a:spcPts val="0"/>
              </a:spcAft>
              <a:buClrTx/>
              <a:buFont typeface="Arial" panose="020B0604020202020204" pitchFamily="34" charset="0"/>
              <a:buChar char="•"/>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you have a Will, the person you name in your Will as Personal Representative has a preference over all others provided they qualify.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Personal Representative, your final debts and taxes must be paid before your property can be distributed.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Personal Representative is responsible for filing information about the probate property with the Court at regular intervals.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process takes at least 9 to 12 months.</a:t>
            </a:r>
          </a:p>
          <a:p>
            <a:pPr marL="0" marR="0" lvl="0" indent="0" algn="l" defTabSz="914400" rtl="0" eaLnBrk="1" fontAlgn="auto" latinLnBrk="0" hangingPunct="1">
              <a:lnSpc>
                <a:spcPct val="90000"/>
              </a:lnSpc>
              <a:spcBef>
                <a:spcPts val="600"/>
              </a:spcBef>
              <a:spcAft>
                <a:spcPts val="600"/>
              </a:spcAft>
              <a:buClrTx/>
              <a:buSzTx/>
              <a:buNone/>
              <a:tabLst/>
              <a:defRPr/>
            </a:pP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8813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rmAutofit fontScale="90000"/>
          </a:bodyPr>
          <a:lstStyle/>
          <a:p>
            <a:pPr algn="ctr"/>
            <a:r>
              <a:rPr lang="en-US" sz="4400" b="1" dirty="0">
                <a:latin typeface="Times New Roman" panose="02020603050405020304" pitchFamily="18" charset="0"/>
                <a:cs typeface="Times New Roman" panose="02020603050405020304" pitchFamily="18" charset="0"/>
              </a:rPr>
              <a:t>Part 1: What is an Advance Medical Directive? </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An Advance Medical Directive is a legal document that speaks for you if you can no longer speak for yourself</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An Advance Medical Directive can contain: </a:t>
            </a:r>
          </a:p>
          <a:p>
            <a:pPr lvl="3">
              <a:spcBef>
                <a:spcPts val="1000"/>
              </a:spcBef>
              <a:spcAft>
                <a:spcPts val="0"/>
              </a:spcAft>
              <a:buClrTx/>
              <a:buFont typeface="Courier New" panose="02070309020205020404" pitchFamily="49" charset="0"/>
              <a:buChar char="o"/>
              <a:defRPr/>
            </a:pPr>
            <a:r>
              <a:rPr lang="en-US" sz="2800" dirty="0">
                <a:solidFill>
                  <a:prstClr val="black"/>
                </a:solidFill>
                <a:latin typeface="Times New Roman" panose="02020603050405020304" pitchFamily="18" charset="0"/>
                <a:cs typeface="Times New Roman" panose="02020603050405020304" pitchFamily="18" charset="0"/>
              </a:rPr>
              <a:t> A</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Health Care Power of Attorney that enables you to choose someone you trust to make health care decisions for you; </a:t>
            </a:r>
            <a:r>
              <a:rPr kumimoji="0" lang="en-US" sz="2800" b="0" i="0" u="sng"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and/or </a:t>
            </a:r>
          </a:p>
          <a:p>
            <a:pPr lvl="3">
              <a:spcBef>
                <a:spcPts val="1000"/>
              </a:spcBef>
              <a:spcAft>
                <a:spcPts val="0"/>
              </a:spcAft>
              <a:buClrTx/>
              <a:buFont typeface="Courier New" panose="02070309020205020404" pitchFamily="49" charset="0"/>
              <a:buChar char="o"/>
              <a:defRPr/>
            </a:pPr>
            <a:r>
              <a:rPr lang="en-US" sz="2800" dirty="0">
                <a:solidFill>
                  <a:prstClr val="black"/>
                </a:solidFill>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Living Will that tells people what treatments you would 	want</a:t>
            </a:r>
          </a:p>
          <a:p>
            <a:endParaRPr lang="en-US" dirty="0"/>
          </a:p>
        </p:txBody>
      </p:sp>
    </p:spTree>
    <p:extLst>
      <p:ext uri="{BB962C8B-B14F-4D97-AF65-F5344CB8AC3E}">
        <p14:creationId xmlns:p14="http://schemas.microsoft.com/office/powerpoint/2010/main" val="9298117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3600" b="1" dirty="0">
                <a:latin typeface="Times New Roman" panose="02020603050405020304" pitchFamily="18" charset="0"/>
                <a:cs typeface="Times New Roman" panose="02020603050405020304" pitchFamily="18" charset="0"/>
              </a:rPr>
              <a:t>Part 5: How can I avoid probate and have my property transfer more quickly to my loved ones after my death?</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60034"/>
            <a:ext cx="10058400" cy="4023360"/>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Designate beneficiaries on accounts</a:t>
            </a:r>
          </a:p>
          <a:p>
            <a:pPr marL="886968" lvl="3" indent="-2286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Name beneficiaries on life insurance policies</a:t>
            </a:r>
          </a:p>
          <a:p>
            <a:pPr marL="886968" lvl="3" indent="-2286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Name a person as payable on death beneficiary of a bank account</a:t>
            </a:r>
          </a:p>
          <a:p>
            <a:pPr marL="886968" lvl="3" indent="-228600">
              <a:spcBef>
                <a:spcPts val="1000"/>
              </a:spcBef>
              <a:spcAft>
                <a:spcPts val="0"/>
              </a:spcAft>
              <a:buClrTx/>
              <a:buFont typeface="Arial" panose="020B0604020202020204" pitchFamily="34" charset="0"/>
              <a:buChar char="•"/>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Complete a transfer on death form at the MVA for a vehicle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Transfer property to joint ownership</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Create a trust and transfer property to a Trust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Create a life estate deed</a:t>
            </a:r>
          </a:p>
          <a:p>
            <a:pPr marL="0" marR="0" lvl="0" indent="0" algn="l" defTabSz="914400" rtl="0" eaLnBrk="1" fontAlgn="auto" latinLnBrk="0" hangingPunct="1">
              <a:lnSpc>
                <a:spcPct val="90000"/>
              </a:lnSpc>
              <a:spcBef>
                <a:spcPts val="600"/>
              </a:spcBef>
              <a:spcAft>
                <a:spcPts val="600"/>
              </a:spcAft>
              <a:buClrTx/>
              <a:buSzTx/>
              <a:buNone/>
              <a:tabLst/>
              <a:defRPr/>
            </a:pP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76957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6: Homeownership and Deeds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60034"/>
            <a:ext cx="10058400" cy="4023360"/>
          </a:xfrm>
        </p:spPr>
        <p:txBody>
          <a:bodyPr>
            <a:noAutofit/>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 many of Marylanders, our home is the single largest and most important asset – and the best way to ensure that our home stays in the family is through proper estate planning.  </a:t>
            </a:r>
          </a:p>
          <a:p>
            <a:pPr marL="0" marR="0" lvl="0" indent="0" algn="l" defTabSz="914400" rtl="0" eaLnBrk="1" fontAlgn="auto" latinLnBrk="0" hangingPunct="1">
              <a:lnSpc>
                <a:spcPct val="100000"/>
              </a:lnSpc>
              <a:spcBef>
                <a:spcPts val="1800"/>
              </a:spcBef>
              <a:spcAft>
                <a:spcPts val="600"/>
              </a:spcAft>
              <a:buClrTx/>
              <a:buSzTx/>
              <a:buNone/>
              <a:tabLst/>
              <a:defRPr/>
            </a:pPr>
            <a:r>
              <a:rPr kumimoji="0" lang="en-US" sz="2800" b="0" i="0" u="sng"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Estate Planning Options for Homeowners</a:t>
            </a:r>
          </a:p>
          <a:p>
            <a:pPr marL="742950" marR="0" lvl="1" indent="-28575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Changing</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the ownership of the property,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endParaRPr>
          </a:p>
          <a:p>
            <a:pPr marL="742950" marR="0" lvl="1" indent="-28575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Leaving the property in your Will,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endParaRPr>
          </a:p>
          <a:p>
            <a:pPr marL="742950" marR="0" lvl="1" indent="-28575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Creating a life estate deed</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endParaRPr>
          </a:p>
          <a:p>
            <a:pPr marL="742950" marR="0" lvl="1" indent="-28575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Establishing a Revocable Trust or Irrevocable Trust</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75751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6: Changing the ownership of the property</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60034"/>
            <a:ext cx="10058400" cy="4023360"/>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Adding a person as a joint owner with rights of survivorship of your home may have unintended consequences.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With this, your beneficiary would become a co-owner, until your passing and then the home would transfer to them. </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The benefit is that the home will pass to your beneficiary without going through probate.</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However, if your beneficiary has any creditors or outstanding debt, that debt can attach to the property and become a lien on the home. </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If you ever wanted to sell or re-finance, you would need your beneficiary’s permission. </a:t>
            </a:r>
            <a:endParaRPr kumimoji="0" lang="en-US" sz="2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40801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6: Leaving the Property in Your Will</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60034"/>
            <a:ext cx="10058400" cy="4023360"/>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If you are the sole owner of the home, you can leave the home in your Will.</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If you leave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your home through a Will, it will need to be distributed through probate.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This process typically takes at least 9 to 12 months.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71741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6: Creating a Life Estate Deed</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60034"/>
            <a:ext cx="10058400" cy="4023360"/>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A life estate deed keeps the home with the homeowner for their life, and then passes to their named beneficiaries after they pass.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There are two kinds of life estate deeds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Life estate with powers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Life estate without powers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2106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6: Life Estate with Powers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60034"/>
            <a:ext cx="10058400" cy="4280746"/>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The home would transfer to your beneficiary after your passing, without going through the probate process.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A benefit is that can still sell, mortgage, assign the deed, etc., without the consent of your beneficiary.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However, a disadvantage of this type of deed, is that if you are eligible for Medicaid and you are admitted to a nursing home and they decide that you are not able to return home, after your passing, the state can make a claim for repayment from the home assets you leave behind. </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77921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6: Life Estate without Powers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914314"/>
            <a:ext cx="10058400" cy="4440766"/>
          </a:xfrm>
        </p:spPr>
        <p:txBody>
          <a:bodyPr>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Benefit: Transfers to your beneficiary after your passing, without going through probate.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A disadvantage to you with this type of deed is that you cannot sell, or re-finance the home without the consent of your beneficiary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If you apply for long-term medical care, such as through a nursing home, or in-home care, within the next 5 years after you sign the deed, there would be a penalty period on the value of the home.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The length of the penalty period would depend on when you applied for the long-term care, and the value of the home. </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646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p:txBody>
          <a:bodyPr anchor="b">
            <a:noAutofit/>
          </a:bodyPr>
          <a:lstStyle/>
          <a:p>
            <a:pPr algn="ctr"/>
            <a:r>
              <a:rPr lang="en-US" sz="4000" b="1" dirty="0">
                <a:latin typeface="Times New Roman" panose="02020603050405020304" pitchFamily="18" charset="0"/>
                <a:cs typeface="Times New Roman" panose="02020603050405020304" pitchFamily="18" charset="0"/>
              </a:rPr>
              <a:t>Part 6: Revocable and Irrevocable Trusts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737360"/>
            <a:ext cx="10058400" cy="4834037"/>
          </a:xfrm>
        </p:spPr>
        <p:txBody>
          <a:bodyPr>
            <a:noAutofit/>
          </a:bodyPr>
          <a:lstStyle/>
          <a:p>
            <a:pPr marL="457200" marR="0" lvl="0" indent="-457200" algn="l" defTabSz="914400" rtl="0" eaLnBrk="1" fontAlgn="auto" latinLnBrk="0" hangingPunct="1">
              <a:lnSpc>
                <a:spcPct val="90000"/>
              </a:lnSpc>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Revocable Trusts: a Trust you may set up for yourself while you are living. You may transfer your property to a Revocable Trust in which you would be the trustee and sole beneficiary while you are living.  The Trust could be changed or revoked by you.  Your home can be transferred to the trust’s beneficiaries when you die. </a:t>
            </a:r>
            <a:endPar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914400" marR="0" lvl="1" indent="-4572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An advantage is that it avoids the cost of probate.</a:t>
            </a:r>
          </a:p>
          <a:p>
            <a:pPr marL="914400" marR="0" lvl="1" indent="-4572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A disadvantage is the additional cost of setting up the Trust. </a:t>
            </a:r>
          </a:p>
          <a:p>
            <a:pPr marL="457200" marR="0" lvl="0" indent="-4572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Irrevocable Trusts: a Trust that may not be changed or revoked by you. </a:t>
            </a:r>
          </a:p>
          <a:p>
            <a:pPr marL="914400" marR="0" lvl="1" indent="-4572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The advantage is the preservation of value of the home for your beneficiaries </a:t>
            </a:r>
          </a:p>
          <a:p>
            <a:pPr marL="914400" marR="0" lvl="1" indent="-4572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ea typeface="+mn-lt"/>
                <a:cs typeface="Times New Roman" panose="02020603050405020304" pitchFamily="18" charset="0"/>
              </a:rPr>
              <a:t>The disadvantage is the loss of control and the cost of setting up the Trust</a:t>
            </a:r>
            <a:endParaRPr kumimoji="0" lang="en-US" sz="25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90000"/>
              </a:lnSpc>
              <a:spcBef>
                <a:spcPts val="1000"/>
              </a:spcBef>
              <a:spcAft>
                <a:spcPts val="0"/>
              </a:spcAft>
              <a:buClrTx/>
              <a:buSzTx/>
              <a:buNone/>
              <a:tabLst/>
              <a:defRPr/>
            </a:pPr>
            <a:endParaRPr kumimoji="0" lang="en-US" sz="2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637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rmAutofit fontScale="90000"/>
          </a:bodyPr>
          <a:lstStyle/>
          <a:p>
            <a:pPr algn="ctr"/>
            <a:r>
              <a:rPr lang="en-US" sz="4400" b="1" dirty="0">
                <a:latin typeface="Times New Roman" panose="02020603050405020304" pitchFamily="18" charset="0"/>
                <a:cs typeface="Times New Roman" panose="02020603050405020304" pitchFamily="18" charset="0"/>
              </a:rPr>
              <a:t>Part 1: Why Should I Sign an Advance Medical Directive?</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An Advance Medical Directive helps to ensure the health care you receive is consistent with your wishes regarding your quality of life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By making your wishes clear to your loved ones in an Advance Medical Directive, you help to ease their very difficult task of making health care decisions for you</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When your loved ones all know what health care you would want, this knowledge can help to alleviate their guilt and avoid bitter family disputes</a:t>
            </a:r>
          </a:p>
          <a:p>
            <a:endParaRPr lang="en-US" dirty="0"/>
          </a:p>
        </p:txBody>
      </p:sp>
    </p:spTree>
    <p:extLst>
      <p:ext uri="{BB962C8B-B14F-4D97-AF65-F5344CB8AC3E}">
        <p14:creationId xmlns:p14="http://schemas.microsoft.com/office/powerpoint/2010/main" val="4182469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rmAutofit fontScale="90000"/>
          </a:bodyPr>
          <a:lstStyle/>
          <a:p>
            <a:pPr algn="ctr"/>
            <a:r>
              <a:rPr lang="en-US" sz="4400" b="1" dirty="0">
                <a:latin typeface="Times New Roman" panose="02020603050405020304" pitchFamily="18" charset="0"/>
                <a:cs typeface="Times New Roman" panose="02020603050405020304" pitchFamily="18" charset="0"/>
              </a:rPr>
              <a:t>Part 1: Where Can I Get an Advance Medical Directive Form?</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Maryland Attorney General has an Advance Medical Directive form that can be downloaded here: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2"/>
              </a:rPr>
              <a:t>https://www.marylandattorneygeneral.gov/Health%20Policy%20Documents/adirective.pdf</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You may email your request for a printed copy to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3"/>
              </a:rPr>
              <a:t>adforms@oag.state.md.us</a:t>
            </a:r>
            <a:r>
              <a:rPr lang="en-US" sz="2800" dirty="0">
                <a:solidFill>
                  <a:prstClr val="black"/>
                </a:solidFill>
                <a:latin typeface="Times New Roman" panose="02020603050405020304" pitchFamily="18" charset="0"/>
                <a:cs typeface="Times New Roman" panose="02020603050405020304" pitchFamily="18" charset="0"/>
              </a:rPr>
              <a:t>,</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or call 410-576-7000, and a copy will be mailed to you.</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Other organizations also offer Advance Medical Directive forms that are legally valid in Maryland</a:t>
            </a:r>
          </a:p>
          <a:p>
            <a:endParaRPr lang="en-US" dirty="0"/>
          </a:p>
        </p:txBody>
      </p:sp>
    </p:spTree>
    <p:extLst>
      <p:ext uri="{BB962C8B-B14F-4D97-AF65-F5344CB8AC3E}">
        <p14:creationId xmlns:p14="http://schemas.microsoft.com/office/powerpoint/2010/main" val="3056718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rmAutofit fontScale="90000"/>
          </a:bodyPr>
          <a:lstStyle/>
          <a:p>
            <a:pPr algn="ctr"/>
            <a:r>
              <a:rPr lang="en-US" sz="4400" b="1" dirty="0">
                <a:latin typeface="Times New Roman" panose="02020603050405020304" pitchFamily="18" charset="0"/>
                <a:cs typeface="Times New Roman" panose="02020603050405020304" pitchFamily="18" charset="0"/>
              </a:rPr>
              <a:t>Part 1: How Can I Make Sure My Advance Medical Directive is Valid?</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Advance Medical Directive (AMD) must be about health care.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You must sign and date the AMD and you need 2 witnesses.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witnesses cannot include someone you appoint to make your health care decisions and only one witness may financially benefit from your death.</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You do not need a notary but a notary can be one of your witnesses.</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You do not need an attorney but an attorney can be helpful.</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An AMD completed in another State is also valid in Maryland.</a:t>
            </a:r>
          </a:p>
          <a:p>
            <a:endParaRPr lang="en-US" dirty="0"/>
          </a:p>
        </p:txBody>
      </p:sp>
    </p:spTree>
    <p:extLst>
      <p:ext uri="{BB962C8B-B14F-4D97-AF65-F5344CB8AC3E}">
        <p14:creationId xmlns:p14="http://schemas.microsoft.com/office/powerpoint/2010/main" val="2371616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rmAutofit fontScale="90000"/>
          </a:bodyPr>
          <a:lstStyle/>
          <a:p>
            <a:pPr algn="ctr"/>
            <a:r>
              <a:rPr lang="en-US" sz="4400" b="1" dirty="0">
                <a:latin typeface="Times New Roman" panose="02020603050405020304" pitchFamily="18" charset="0"/>
                <a:cs typeface="Times New Roman" panose="02020603050405020304" pitchFamily="18" charset="0"/>
              </a:rPr>
              <a:t>Part 1: Can I Complete an Advance Medical Directive Without Witnesses?</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You may complete an electronic advance medical directive without witnesses.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website will need personal information to make sure it is you.</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MyDirectives.com has been approved by the Maryland Health Care Commission as meeting certain standards. The MyDirectives.com website is here: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2"/>
              </a:rPr>
              <a:t>https://mydirectives.com/</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One additional advantage of an electronic advance medical directive is that it can be stored and accessed online.</a:t>
            </a:r>
          </a:p>
          <a:p>
            <a:pPr marL="0" indent="0">
              <a:buNone/>
            </a:pPr>
            <a:endParaRPr lang="en-US" dirty="0"/>
          </a:p>
        </p:txBody>
      </p:sp>
    </p:spTree>
    <p:extLst>
      <p:ext uri="{BB962C8B-B14F-4D97-AF65-F5344CB8AC3E}">
        <p14:creationId xmlns:p14="http://schemas.microsoft.com/office/powerpoint/2010/main" val="1623780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rmAutofit fontScale="90000"/>
          </a:bodyPr>
          <a:lstStyle/>
          <a:p>
            <a:pPr algn="ctr"/>
            <a:r>
              <a:rPr lang="en-US" sz="4400" b="1" dirty="0">
                <a:latin typeface="Times New Roman" panose="02020603050405020304" pitchFamily="18" charset="0"/>
                <a:cs typeface="Times New Roman" panose="02020603050405020304" pitchFamily="18" charset="0"/>
              </a:rPr>
              <a:t>Part 1: Where Should I Keep My Advance Medical Directive?</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normAutofit fontScale="92500"/>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Keep your Advance Medical Directive where it can be found easily.</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Give a copy of your Advance Medical Directive to your health care agent and your doctor.</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Complete a wallet card that tells people you have an Advance Medical Directive, who holds a copy of the Advance Medical Directive, who your health care agent is, and their contact information.</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Maryland Attorney General’s Office has a wallet card available here: </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2"/>
              </a:rPr>
              <a:t>https://www.marylandattorneygeneral.gov/Health%20Policy%20Documents/adDir_cards.pdf</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2222297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90CA-B121-40BC-9E9B-51318BFFD00E}"/>
              </a:ext>
            </a:extLst>
          </p:cNvPr>
          <p:cNvSpPr>
            <a:spLocks noGrp="1"/>
          </p:cNvSpPr>
          <p:nvPr>
            <p:ph type="title"/>
          </p:nvPr>
        </p:nvSpPr>
        <p:spPr>
          <a:xfrm>
            <a:off x="838200" y="556995"/>
            <a:ext cx="10515600" cy="1133693"/>
          </a:xfrm>
        </p:spPr>
        <p:txBody>
          <a:bodyPr>
            <a:normAutofit fontScale="90000"/>
          </a:bodyPr>
          <a:lstStyle/>
          <a:p>
            <a:pPr algn="ctr"/>
            <a:r>
              <a:rPr lang="en-US" sz="4400" b="1" dirty="0">
                <a:latin typeface="Times New Roman" panose="02020603050405020304" pitchFamily="18" charset="0"/>
                <a:cs typeface="Times New Roman" panose="02020603050405020304" pitchFamily="18" charset="0"/>
              </a:rPr>
              <a:t>Part 1: What is a Medical Orders for Life-Sustaining Treatment Options (MOLST) Form?</a:t>
            </a:r>
          </a:p>
        </p:txBody>
      </p:sp>
      <p:sp>
        <p:nvSpPr>
          <p:cNvPr id="4" name="Content Placeholder 3">
            <a:extLst>
              <a:ext uri="{FF2B5EF4-FFF2-40B4-BE49-F238E27FC236}">
                <a16:creationId xmlns:a16="http://schemas.microsoft.com/office/drawing/2014/main" id="{5CB85637-C479-4C3F-A53C-6DFEBA1F98A0}"/>
              </a:ext>
            </a:extLst>
          </p:cNvPr>
          <p:cNvSpPr>
            <a:spLocks noGrp="1"/>
          </p:cNvSpPr>
          <p:nvPr>
            <p:ph idx="1"/>
          </p:nvPr>
        </p:nvSpPr>
        <p:spPr>
          <a:xfrm>
            <a:off x="1097280" y="1895062"/>
            <a:ext cx="10058400" cy="3974032"/>
          </a:xfrm>
        </p:spPr>
        <p:txBody>
          <a:bodyPr>
            <a:norm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Medical Orders for Life-Sustaining Treatment (MOLST) form is a medical order form signed by your physician, nurse practitioner, or physician assistant.</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MOLST form contains medical orders about treatments that keep you alive such as CPR, artificial ventilators, feeding tubes, etc.</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MOLST form has medical orders to carry out your treatment wishes regarding your current medical condition.</a:t>
            </a:r>
          </a:p>
          <a:p>
            <a:pPr marL="0" indent="0">
              <a:buNone/>
            </a:pPr>
            <a:endParaRPr lang="en-US" dirty="0"/>
          </a:p>
        </p:txBody>
      </p:sp>
    </p:spTree>
    <p:extLst>
      <p:ext uri="{BB962C8B-B14F-4D97-AF65-F5344CB8AC3E}">
        <p14:creationId xmlns:p14="http://schemas.microsoft.com/office/powerpoint/2010/main" val="398361663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6F2F9443A23644A7BECCFFBFAF7B11" ma:contentTypeVersion="1" ma:contentTypeDescription="Create a new document." ma:contentTypeScope="" ma:versionID="1c5e94b8362f9b12b4fb2a7bd0d31207">
  <xsd:schema xmlns:xsd="http://www.w3.org/2001/XMLSchema" xmlns:xs="http://www.w3.org/2001/XMLSchema" xmlns:p="http://schemas.microsoft.com/office/2006/metadata/properties" xmlns:ns2="d7e130aa-ca30-4865-99a5-89368e91b7b7" targetNamespace="http://schemas.microsoft.com/office/2006/metadata/properties" ma:root="true" ma:fieldsID="f23d2b60ebc80458e4a47bef05bd1411" ns2:_="">
    <xsd:import namespace="d7e130aa-ca30-4865-99a5-89368e91b7b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130aa-ca30-4865-99a5-89368e91b7b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987D3E8-8DF5-4D18-94C6-54AB30BB2034}"/>
</file>

<file path=customXml/itemProps2.xml><?xml version="1.0" encoding="utf-8"?>
<ds:datastoreItem xmlns:ds="http://schemas.openxmlformats.org/officeDocument/2006/customXml" ds:itemID="{471BB0E6-4BDA-48F9-AF40-93C5CAD33BBA}"/>
</file>

<file path=customXml/itemProps3.xml><?xml version="1.0" encoding="utf-8"?>
<ds:datastoreItem xmlns:ds="http://schemas.openxmlformats.org/officeDocument/2006/customXml" ds:itemID="{7CCB4F6E-B767-4C8A-B59E-1715BB4F524F}"/>
</file>

<file path=docProps/app.xml><?xml version="1.0" encoding="utf-8"?>
<Properties xmlns="http://schemas.openxmlformats.org/officeDocument/2006/extended-properties" xmlns:vt="http://schemas.openxmlformats.org/officeDocument/2006/docPropsVTypes">
  <Template>Retrospect</Template>
  <TotalTime>96</TotalTime>
  <Words>3413</Words>
  <Application>Microsoft Office PowerPoint</Application>
  <PresentationFormat>Widescreen</PresentationFormat>
  <Paragraphs>207</Paragraphs>
  <Slides>37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Arial,Sans-Serif</vt:lpstr>
      <vt:lpstr>Calibri</vt:lpstr>
      <vt:lpstr>Calibri Light</vt:lpstr>
      <vt:lpstr>Courier New</vt:lpstr>
      <vt:lpstr>Tahoma</vt:lpstr>
      <vt:lpstr>Times New Roman</vt:lpstr>
      <vt:lpstr>Retrospect</vt:lpstr>
      <vt:lpstr>Protecting Your Family – The Importance of Life, Health and Estate Planning Documents </vt:lpstr>
      <vt:lpstr>Purpose &amp; Agenda </vt:lpstr>
      <vt:lpstr>Part 1: What is an Advance Medical Directive? </vt:lpstr>
      <vt:lpstr>Part 1: Why Should I Sign an Advance Medical Directive?</vt:lpstr>
      <vt:lpstr>Part 1: Where Can I Get an Advance Medical Directive Form?</vt:lpstr>
      <vt:lpstr>Part 1: How Can I Make Sure My Advance Medical Directive is Valid?</vt:lpstr>
      <vt:lpstr>Part 1: Can I Complete an Advance Medical Directive Without Witnesses?</vt:lpstr>
      <vt:lpstr>Part 1: Where Should I Keep My Advance Medical Directive?</vt:lpstr>
      <vt:lpstr>Part 1: What is a Medical Orders for Life-Sustaining Treatment Options (MOLST) Form?</vt:lpstr>
      <vt:lpstr>Part 1: If I Sign an Advance Medical Directive Containing My Living Will, Why Would I Also Need a MOLST Form?</vt:lpstr>
      <vt:lpstr>Part 1: Where Do I Keep a Completed MOLST Form?</vt:lpstr>
      <vt:lpstr>Part 1: Where Can I Get Further Information About Advance Medical Directives and MOLST Forms?</vt:lpstr>
      <vt:lpstr>Part 2: Managing Financial Decisions</vt:lpstr>
      <vt:lpstr>Part 2: Managing Financial Decisions</vt:lpstr>
      <vt:lpstr>Part 2: Managing Financial Decisions</vt:lpstr>
      <vt:lpstr>Part 2: Managing Financial Decisions</vt:lpstr>
      <vt:lpstr>Part 3: Standby Guardian</vt:lpstr>
      <vt:lpstr>Part 4: Property Titling</vt:lpstr>
      <vt:lpstr>Part 4: Forms of Property Ownership/Titling</vt:lpstr>
      <vt:lpstr>Part 4: Sole Ownership of Property</vt:lpstr>
      <vt:lpstr>Part 4: Owning Property Together with a Spouse: “Tenants by the Entirety” </vt:lpstr>
      <vt:lpstr>Part 4: Joint Ownership – “Joint Tenants with Rights of Survivorship” </vt:lpstr>
      <vt:lpstr>Part 4: Joint Ownership – “Tenants in Common” </vt:lpstr>
      <vt:lpstr>Part 4: Ownership Can Be Complex</vt:lpstr>
      <vt:lpstr>Part 5: Wills &amp; Non-Probate Transfers</vt:lpstr>
      <vt:lpstr>Part 5: What else to know about Wills:</vt:lpstr>
      <vt:lpstr>Part 5: What is required to have a valid Will?</vt:lpstr>
      <vt:lpstr>Part 5: Where should I keep my Will?</vt:lpstr>
      <vt:lpstr>Part 5: What is probate?</vt:lpstr>
      <vt:lpstr>Part 5: How can I avoid probate and have my property transfer more quickly to my loved ones after my death?</vt:lpstr>
      <vt:lpstr>Part 6: Homeownership and Deeds</vt:lpstr>
      <vt:lpstr>Part 6: Changing the ownership of the property</vt:lpstr>
      <vt:lpstr>Part 6: Leaving the Property in Your Will</vt:lpstr>
      <vt:lpstr>Part 6: Creating a Life Estate Deed</vt:lpstr>
      <vt:lpstr>Part 6: Life Estate with Powers</vt:lpstr>
      <vt:lpstr>Part 6: Life Estate without Powers</vt:lpstr>
      <vt:lpstr>Part 6: Revocable and Irrevocable Trusts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Your Family – The Importance of Life, Health and Estate Planning Documents</dc:title>
  <dc:creator>Mathieu Fick</dc:creator>
  <cp:lastModifiedBy>Danielle M. Cruttenden</cp:lastModifiedBy>
  <cp:revision>16</cp:revision>
  <dcterms:created xsi:type="dcterms:W3CDTF">2020-10-13T20:19:43Z</dcterms:created>
  <dcterms:modified xsi:type="dcterms:W3CDTF">2020-10-22T15:58:45Z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0x0101002D6F2F9443A23644A7BECCFFBFAF7B11</vt:lpwstr>
  </property>
</Properties>
</file>