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4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E399BF-B810-4CEC-B4EF-B945BD2F0BEF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D268E54-46E6-42B6-8868-A89216411B20}">
      <dgm:prSet/>
      <dgm:spPr/>
      <dgm:t>
        <a:bodyPr/>
        <a:lstStyle/>
        <a:p>
          <a:r>
            <a:rPr lang="es-419" b="0" i="0" noProof="0" dirty="0"/>
            <a:t>1.  Las directrices anticipadas y el MOLST</a:t>
          </a:r>
          <a:endParaRPr lang="es-419" noProof="0" dirty="0"/>
        </a:p>
      </dgm:t>
    </dgm:pt>
    <dgm:pt modelId="{CCF5F2BD-9EE0-415D-861A-71E25842A086}" type="parTrans" cxnId="{EFB88BB2-E3A0-4F3F-87C9-2608CCD9200E}">
      <dgm:prSet/>
      <dgm:spPr/>
      <dgm:t>
        <a:bodyPr/>
        <a:lstStyle/>
        <a:p>
          <a:endParaRPr lang="en-US"/>
        </a:p>
      </dgm:t>
    </dgm:pt>
    <dgm:pt modelId="{1995649D-909C-4448-A234-17DA30B846EC}" type="sibTrans" cxnId="{EFB88BB2-E3A0-4F3F-87C9-2608CCD9200E}">
      <dgm:prSet/>
      <dgm:spPr/>
      <dgm:t>
        <a:bodyPr/>
        <a:lstStyle/>
        <a:p>
          <a:endParaRPr lang="en-US"/>
        </a:p>
      </dgm:t>
    </dgm:pt>
    <dgm:pt modelId="{BC2FEEAC-46F6-4318-B002-7B78C1D5152D}">
      <dgm:prSet/>
      <dgm:spPr/>
      <dgm:t>
        <a:bodyPr/>
        <a:lstStyle/>
        <a:p>
          <a:r>
            <a:rPr lang="es-419" b="0" i="0" noProof="0" dirty="0"/>
            <a:t>2.  El poder notarial financiero</a:t>
          </a:r>
          <a:endParaRPr lang="es-419" noProof="0" dirty="0"/>
        </a:p>
      </dgm:t>
    </dgm:pt>
    <dgm:pt modelId="{0F2EEB31-D7FA-422B-9D9C-9BB05892D3CE}" type="parTrans" cxnId="{09570355-6BBE-4BA4-A1AB-AE02CA2973BE}">
      <dgm:prSet/>
      <dgm:spPr/>
      <dgm:t>
        <a:bodyPr/>
        <a:lstStyle/>
        <a:p>
          <a:endParaRPr lang="en-US"/>
        </a:p>
      </dgm:t>
    </dgm:pt>
    <dgm:pt modelId="{9F9CA253-E0C8-4F22-BC97-8B49FBB3AABC}" type="sibTrans" cxnId="{09570355-6BBE-4BA4-A1AB-AE02CA2973BE}">
      <dgm:prSet/>
      <dgm:spPr/>
      <dgm:t>
        <a:bodyPr/>
        <a:lstStyle/>
        <a:p>
          <a:endParaRPr lang="en-US"/>
        </a:p>
      </dgm:t>
    </dgm:pt>
    <dgm:pt modelId="{F86606E2-1B49-4F92-AD3A-E9BB4C7B1292}">
      <dgm:prSet/>
      <dgm:spPr/>
      <dgm:t>
        <a:bodyPr/>
        <a:lstStyle/>
        <a:p>
          <a:r>
            <a:rPr lang="es-419" b="0" i="0" noProof="0" dirty="0"/>
            <a:t>3. El tutor legal                       en espera</a:t>
          </a:r>
          <a:endParaRPr lang="es-419" noProof="0" dirty="0"/>
        </a:p>
      </dgm:t>
    </dgm:pt>
    <dgm:pt modelId="{A9B5C533-4959-41E8-AF4B-4DD572745C9E}" type="parTrans" cxnId="{67B752FF-37EF-4885-AAB5-F7A4F4AA867E}">
      <dgm:prSet/>
      <dgm:spPr/>
      <dgm:t>
        <a:bodyPr/>
        <a:lstStyle/>
        <a:p>
          <a:endParaRPr lang="en-US"/>
        </a:p>
      </dgm:t>
    </dgm:pt>
    <dgm:pt modelId="{893744FD-922C-4F2F-AE14-EF01A61FE287}" type="sibTrans" cxnId="{67B752FF-37EF-4885-AAB5-F7A4F4AA867E}">
      <dgm:prSet/>
      <dgm:spPr/>
      <dgm:t>
        <a:bodyPr/>
        <a:lstStyle/>
        <a:p>
          <a:endParaRPr lang="en-US"/>
        </a:p>
      </dgm:t>
    </dgm:pt>
    <dgm:pt modelId="{0F50A546-12B1-4522-BE95-289A36527327}">
      <dgm:prSet/>
      <dgm:spPr/>
      <dgm:t>
        <a:bodyPr/>
        <a:lstStyle/>
        <a:p>
          <a:r>
            <a:rPr lang="es-419" b="0" i="0" noProof="0" dirty="0"/>
            <a:t>4.  La posesión y titulación de propiedades</a:t>
          </a:r>
          <a:endParaRPr lang="es-419" noProof="0" dirty="0"/>
        </a:p>
      </dgm:t>
    </dgm:pt>
    <dgm:pt modelId="{F2529BA7-6502-48A2-B848-0B38C8F755B3}" type="parTrans" cxnId="{A19CB82C-8E08-4E80-8D2F-70F737178619}">
      <dgm:prSet/>
      <dgm:spPr/>
      <dgm:t>
        <a:bodyPr/>
        <a:lstStyle/>
        <a:p>
          <a:endParaRPr lang="en-US"/>
        </a:p>
      </dgm:t>
    </dgm:pt>
    <dgm:pt modelId="{AC704AD6-C58E-4017-BAB9-B4E917D62397}" type="sibTrans" cxnId="{A19CB82C-8E08-4E80-8D2F-70F737178619}">
      <dgm:prSet/>
      <dgm:spPr/>
      <dgm:t>
        <a:bodyPr/>
        <a:lstStyle/>
        <a:p>
          <a:endParaRPr lang="en-US"/>
        </a:p>
      </dgm:t>
    </dgm:pt>
    <dgm:pt modelId="{D0B8FE3A-9C85-4283-B769-B1D1B11EE095}">
      <dgm:prSet/>
      <dgm:spPr/>
      <dgm:t>
        <a:bodyPr/>
        <a:lstStyle/>
        <a:p>
          <a:r>
            <a:rPr lang="es-419" b="0" i="0" noProof="0" dirty="0"/>
            <a:t>5. Los testamentos y transferencias sin juicio testamentario</a:t>
          </a:r>
          <a:endParaRPr lang="es-419" noProof="0" dirty="0"/>
        </a:p>
      </dgm:t>
    </dgm:pt>
    <dgm:pt modelId="{23242268-A8D5-4665-B1BE-9C5DB0AFF345}" type="parTrans" cxnId="{77D03110-95BB-468D-8C60-009F4B094949}">
      <dgm:prSet/>
      <dgm:spPr/>
      <dgm:t>
        <a:bodyPr/>
        <a:lstStyle/>
        <a:p>
          <a:endParaRPr lang="en-US"/>
        </a:p>
      </dgm:t>
    </dgm:pt>
    <dgm:pt modelId="{4BF4FE9F-2FCD-445A-B475-1A18E764E70B}" type="sibTrans" cxnId="{77D03110-95BB-468D-8C60-009F4B094949}">
      <dgm:prSet/>
      <dgm:spPr/>
      <dgm:t>
        <a:bodyPr/>
        <a:lstStyle/>
        <a:p>
          <a:endParaRPr lang="en-US"/>
        </a:p>
      </dgm:t>
    </dgm:pt>
    <dgm:pt modelId="{0148F142-01F6-4B7A-98B4-5336ADDDA3EB}">
      <dgm:prSet/>
      <dgm:spPr/>
      <dgm:t>
        <a:bodyPr/>
        <a:lstStyle/>
        <a:p>
          <a:r>
            <a:rPr lang="es-419" b="0" i="0" noProof="0" dirty="0"/>
            <a:t>6. La posesión de propiedad y las escrituras</a:t>
          </a:r>
          <a:endParaRPr lang="es-419" noProof="0" dirty="0"/>
        </a:p>
      </dgm:t>
    </dgm:pt>
    <dgm:pt modelId="{2C556CBA-7B0B-4ACE-BB30-127F9F8A464D}" type="parTrans" cxnId="{C37D3691-F6C4-41A3-B024-6FF74257A905}">
      <dgm:prSet/>
      <dgm:spPr/>
      <dgm:t>
        <a:bodyPr/>
        <a:lstStyle/>
        <a:p>
          <a:endParaRPr lang="en-US"/>
        </a:p>
      </dgm:t>
    </dgm:pt>
    <dgm:pt modelId="{95D29D16-73CA-4329-8BB6-64408CFE373C}" type="sibTrans" cxnId="{C37D3691-F6C4-41A3-B024-6FF74257A905}">
      <dgm:prSet/>
      <dgm:spPr/>
      <dgm:t>
        <a:bodyPr/>
        <a:lstStyle/>
        <a:p>
          <a:endParaRPr lang="en-US"/>
        </a:p>
      </dgm:t>
    </dgm:pt>
    <dgm:pt modelId="{723AB9ED-A6F7-406B-9333-3C37614DBEE1}" type="pres">
      <dgm:prSet presAssocID="{46E399BF-B810-4CEC-B4EF-B945BD2F0BE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321AF6-8D80-47C2-A718-A1395E8C51D1}" type="pres">
      <dgm:prSet presAssocID="{46E399BF-B810-4CEC-B4EF-B945BD2F0BEF}" presName="container" presStyleCnt="0">
        <dgm:presLayoutVars>
          <dgm:dir/>
          <dgm:resizeHandles val="exact"/>
        </dgm:presLayoutVars>
      </dgm:prSet>
      <dgm:spPr/>
    </dgm:pt>
    <dgm:pt modelId="{70D0D449-A85F-49AD-9558-52796F458507}" type="pres">
      <dgm:prSet presAssocID="{CD268E54-46E6-42B6-8868-A89216411B20}" presName="compNode" presStyleCnt="0"/>
      <dgm:spPr/>
    </dgm:pt>
    <dgm:pt modelId="{F9548C9C-D01F-4329-9E92-4D4E1FDA4526}" type="pres">
      <dgm:prSet presAssocID="{CD268E54-46E6-42B6-8868-A89216411B20}" presName="iconBgRect" presStyleLbl="bgShp" presStyleIdx="0" presStyleCnt="6"/>
      <dgm:spPr/>
    </dgm:pt>
    <dgm:pt modelId="{D695E2E8-12CF-4851-B126-74CB6B4EDB25}" type="pres">
      <dgm:prSet presAssocID="{CD268E54-46E6-42B6-8868-A89216411B20}" presName="iconRect" presStyleLbl="node1" presStyleIdx="0" presStyleCnt="6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06BF3759-8D33-449E-A576-06236C33FA1B}" type="pres">
      <dgm:prSet presAssocID="{CD268E54-46E6-42B6-8868-A89216411B20}" presName="spaceRect" presStyleCnt="0"/>
      <dgm:spPr/>
    </dgm:pt>
    <dgm:pt modelId="{7AC1F285-3D93-49BC-A813-2FA10D580AF2}" type="pres">
      <dgm:prSet presAssocID="{CD268E54-46E6-42B6-8868-A89216411B20}" presName="textRect" presStyleLbl="revTx" presStyleIdx="0" presStyleCnt="6" custScaleX="11134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9B7E156-C411-477B-BC94-7465E1740005}" type="pres">
      <dgm:prSet presAssocID="{1995649D-909C-4448-A234-17DA30B846E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0845C20-A72E-4DFC-B2A0-7B7CF186A23B}" type="pres">
      <dgm:prSet presAssocID="{BC2FEEAC-46F6-4318-B002-7B78C1D5152D}" presName="compNode" presStyleCnt="0"/>
      <dgm:spPr/>
    </dgm:pt>
    <dgm:pt modelId="{9C8D60B5-3135-42B6-ABCD-BA36199ABF7B}" type="pres">
      <dgm:prSet presAssocID="{BC2FEEAC-46F6-4318-B002-7B78C1D5152D}" presName="iconBgRect" presStyleLbl="bgShp" presStyleIdx="1" presStyleCnt="6"/>
      <dgm:spPr/>
    </dgm:pt>
    <dgm:pt modelId="{9256E1ED-FEAC-4D8D-A177-5684ABC7AEBE}" type="pres">
      <dgm:prSet presAssocID="{BC2FEEAC-46F6-4318-B002-7B78C1D5152D}" presName="iconRect" presStyleLbl="node1" presStyleIdx="1" presStyleCnt="6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84C42741-17FF-4867-B2DF-3267D854F486}" type="pres">
      <dgm:prSet presAssocID="{BC2FEEAC-46F6-4318-B002-7B78C1D5152D}" presName="spaceRect" presStyleCnt="0"/>
      <dgm:spPr/>
    </dgm:pt>
    <dgm:pt modelId="{FC93315F-30D9-43B3-B00C-4F60C270F2DE}" type="pres">
      <dgm:prSet presAssocID="{BC2FEEAC-46F6-4318-B002-7B78C1D5152D}" presName="textRect" presStyleLbl="revTx" presStyleIdx="1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C4808E9-2641-4EF7-AFAD-7CF7398D0BAD}" type="pres">
      <dgm:prSet presAssocID="{9F9CA253-E0C8-4F22-BC97-8B49FBB3AAB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A4B61A1-5795-4139-9875-F4A3476F12CA}" type="pres">
      <dgm:prSet presAssocID="{F86606E2-1B49-4F92-AD3A-E9BB4C7B1292}" presName="compNode" presStyleCnt="0"/>
      <dgm:spPr/>
    </dgm:pt>
    <dgm:pt modelId="{454C5ADC-E145-43ED-BBB9-6F25CB992BCE}" type="pres">
      <dgm:prSet presAssocID="{F86606E2-1B49-4F92-AD3A-E9BB4C7B1292}" presName="iconBgRect" presStyleLbl="bgShp" presStyleIdx="2" presStyleCnt="6"/>
      <dgm:spPr/>
    </dgm:pt>
    <dgm:pt modelId="{C904F6C3-F020-4D75-99AF-E6C82608F302}" type="pres">
      <dgm:prSet presAssocID="{F86606E2-1B49-4F92-AD3A-E9BB4C7B1292}" presName="iconRect" presStyleLbl="node1" presStyleIdx="2" presStyleCnt="6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Plug"/>
        </a:ext>
      </dgm:extLst>
    </dgm:pt>
    <dgm:pt modelId="{765F0892-2914-4253-97B2-47CAA2C98667}" type="pres">
      <dgm:prSet presAssocID="{F86606E2-1B49-4F92-AD3A-E9BB4C7B1292}" presName="spaceRect" presStyleCnt="0"/>
      <dgm:spPr/>
    </dgm:pt>
    <dgm:pt modelId="{0128479D-A8DD-41B7-93F1-0499CB1926F8}" type="pres">
      <dgm:prSet presAssocID="{F86606E2-1B49-4F92-AD3A-E9BB4C7B1292}" presName="textRect" presStyleLbl="revTx" presStyleIdx="2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6C50B07-12A1-4342-93C9-D943D853DFBE}" type="pres">
      <dgm:prSet presAssocID="{893744FD-922C-4F2F-AE14-EF01A61FE28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E3BA462-DE3D-4017-A123-3897A5344256}" type="pres">
      <dgm:prSet presAssocID="{0F50A546-12B1-4522-BE95-289A36527327}" presName="compNode" presStyleCnt="0"/>
      <dgm:spPr/>
    </dgm:pt>
    <dgm:pt modelId="{CB1A413C-7603-4B19-8215-98FE6B2AA614}" type="pres">
      <dgm:prSet presAssocID="{0F50A546-12B1-4522-BE95-289A36527327}" presName="iconBgRect" presStyleLbl="bgShp" presStyleIdx="3" presStyleCnt="6"/>
      <dgm:spPr/>
    </dgm:pt>
    <dgm:pt modelId="{EED0B515-055F-43BD-928D-A36DB6449653}" type="pres">
      <dgm:prSet presAssocID="{0F50A546-12B1-4522-BE95-289A3652732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Excavator"/>
        </a:ext>
      </dgm:extLst>
    </dgm:pt>
    <dgm:pt modelId="{9B61CCEF-BF5C-4552-BF1D-5CDEC106A22F}" type="pres">
      <dgm:prSet presAssocID="{0F50A546-12B1-4522-BE95-289A36527327}" presName="spaceRect" presStyleCnt="0"/>
      <dgm:spPr/>
    </dgm:pt>
    <dgm:pt modelId="{9B648B2A-A1D9-4E75-BB7A-402BC4B4AA14}" type="pres">
      <dgm:prSet presAssocID="{0F50A546-12B1-4522-BE95-289A36527327}" presName="textRect" presStyleLbl="revTx" presStyleIdx="3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E7266B82-FD83-4881-8556-463E2F9F86FB}" type="pres">
      <dgm:prSet presAssocID="{AC704AD6-C58E-4017-BAB9-B4E917D6239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46F58CA7-6F33-4D12-B843-17428050B885}" type="pres">
      <dgm:prSet presAssocID="{D0B8FE3A-9C85-4283-B769-B1D1B11EE095}" presName="compNode" presStyleCnt="0"/>
      <dgm:spPr/>
    </dgm:pt>
    <dgm:pt modelId="{FF3FD0E8-E91B-4612-92F8-78D95A3F79C7}" type="pres">
      <dgm:prSet presAssocID="{D0B8FE3A-9C85-4283-B769-B1D1B11EE095}" presName="iconBgRect" presStyleLbl="bgShp" presStyleIdx="4" presStyleCnt="6"/>
      <dgm:spPr/>
    </dgm:pt>
    <dgm:pt modelId="{A80B5BDD-85B3-49CC-A49E-B4C0F318B0C9}" type="pres">
      <dgm:prSet presAssocID="{D0B8FE3A-9C85-4283-B769-B1D1B11EE095}" presName="iconRect" presStyleLbl="node1" presStyleIdx="4" presStyleCnt="6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2FF09638-2349-4D51-A749-8A36EA363E40}" type="pres">
      <dgm:prSet presAssocID="{D0B8FE3A-9C85-4283-B769-B1D1B11EE095}" presName="spaceRect" presStyleCnt="0"/>
      <dgm:spPr/>
    </dgm:pt>
    <dgm:pt modelId="{9A4593DB-FEB7-4C65-A543-B11BBC0AAB81}" type="pres">
      <dgm:prSet presAssocID="{D0B8FE3A-9C85-4283-B769-B1D1B11EE095}" presName="textRect" presStyleLbl="revTx" presStyleIdx="4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EA2B0B26-EF8D-4D67-BE95-52457A5C5F63}" type="pres">
      <dgm:prSet presAssocID="{4BF4FE9F-2FCD-445A-B475-1A18E764E70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14EABAE-C251-4518-9BF2-75FA7BA0BDCF}" type="pres">
      <dgm:prSet presAssocID="{0148F142-01F6-4B7A-98B4-5336ADDDA3EB}" presName="compNode" presStyleCnt="0"/>
      <dgm:spPr/>
    </dgm:pt>
    <dgm:pt modelId="{23BC25BB-5939-4055-8826-B1BFBE34004D}" type="pres">
      <dgm:prSet presAssocID="{0148F142-01F6-4B7A-98B4-5336ADDDA3EB}" presName="iconBgRect" presStyleLbl="bgShp" presStyleIdx="5" presStyleCnt="6"/>
      <dgm:spPr/>
    </dgm:pt>
    <dgm:pt modelId="{59ADBB07-A89B-4832-879F-49847D5FD4FE}" type="pres">
      <dgm:prSet presAssocID="{0148F142-01F6-4B7A-98B4-5336ADDDA3EB}" presName="iconRect" presStyleLbl="node1" presStyleIdx="5" presStyleCnt="6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46CAE71A-6702-4E11-883B-38C98926145F}" type="pres">
      <dgm:prSet presAssocID="{0148F142-01F6-4B7A-98B4-5336ADDDA3EB}" presName="spaceRect" presStyleCnt="0"/>
      <dgm:spPr/>
    </dgm:pt>
    <dgm:pt modelId="{A658B6DA-9732-4508-8C07-44573145556D}" type="pres">
      <dgm:prSet presAssocID="{0148F142-01F6-4B7A-98B4-5336ADDDA3EB}" presName="textRect" presStyleLbl="revTx" presStyleIdx="5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570355-6BBE-4BA4-A1AB-AE02CA2973BE}" srcId="{46E399BF-B810-4CEC-B4EF-B945BD2F0BEF}" destId="{BC2FEEAC-46F6-4318-B002-7B78C1D5152D}" srcOrd="1" destOrd="0" parTransId="{0F2EEB31-D7FA-422B-9D9C-9BB05892D3CE}" sibTransId="{9F9CA253-E0C8-4F22-BC97-8B49FBB3AABC}"/>
    <dgm:cxn modelId="{67B752FF-37EF-4885-AAB5-F7A4F4AA867E}" srcId="{46E399BF-B810-4CEC-B4EF-B945BD2F0BEF}" destId="{F86606E2-1B49-4F92-AD3A-E9BB4C7B1292}" srcOrd="2" destOrd="0" parTransId="{A9B5C533-4959-41E8-AF4B-4DD572745C9E}" sibTransId="{893744FD-922C-4F2F-AE14-EF01A61FE287}"/>
    <dgm:cxn modelId="{A19CB82C-8E08-4E80-8D2F-70F737178619}" srcId="{46E399BF-B810-4CEC-B4EF-B945BD2F0BEF}" destId="{0F50A546-12B1-4522-BE95-289A36527327}" srcOrd="3" destOrd="0" parTransId="{F2529BA7-6502-48A2-B848-0B38C8F755B3}" sibTransId="{AC704AD6-C58E-4017-BAB9-B4E917D62397}"/>
    <dgm:cxn modelId="{66041D09-FC0E-47F2-89EC-40A06D4F24D5}" type="presOf" srcId="{D0B8FE3A-9C85-4283-B769-B1D1B11EE095}" destId="{9A4593DB-FEB7-4C65-A543-B11BBC0AAB81}" srcOrd="0" destOrd="0" presId="urn:microsoft.com/office/officeart/2018/2/layout/IconCircleList"/>
    <dgm:cxn modelId="{F1ACA981-48FD-4681-AD48-3C1506380B96}" type="presOf" srcId="{893744FD-922C-4F2F-AE14-EF01A61FE287}" destId="{C6C50B07-12A1-4342-93C9-D943D853DFBE}" srcOrd="0" destOrd="0" presId="urn:microsoft.com/office/officeart/2018/2/layout/IconCircleList"/>
    <dgm:cxn modelId="{C37D3691-F6C4-41A3-B024-6FF74257A905}" srcId="{46E399BF-B810-4CEC-B4EF-B945BD2F0BEF}" destId="{0148F142-01F6-4B7A-98B4-5336ADDDA3EB}" srcOrd="5" destOrd="0" parTransId="{2C556CBA-7B0B-4ACE-BB30-127F9F8A464D}" sibTransId="{95D29D16-73CA-4329-8BB6-64408CFE373C}"/>
    <dgm:cxn modelId="{76AE68B8-19C1-412E-9424-E251E337EA47}" type="presOf" srcId="{BC2FEEAC-46F6-4318-B002-7B78C1D5152D}" destId="{FC93315F-30D9-43B3-B00C-4F60C270F2DE}" srcOrd="0" destOrd="0" presId="urn:microsoft.com/office/officeart/2018/2/layout/IconCircleList"/>
    <dgm:cxn modelId="{1018A564-48BE-494B-8484-862F1E3C56AA}" type="presOf" srcId="{46E399BF-B810-4CEC-B4EF-B945BD2F0BEF}" destId="{723AB9ED-A6F7-406B-9333-3C37614DBEE1}" srcOrd="0" destOrd="0" presId="urn:microsoft.com/office/officeart/2018/2/layout/IconCircleList"/>
    <dgm:cxn modelId="{E67A6F99-6C2D-453D-B332-7C1E7783663D}" type="presOf" srcId="{CD268E54-46E6-42B6-8868-A89216411B20}" destId="{7AC1F285-3D93-49BC-A813-2FA10D580AF2}" srcOrd="0" destOrd="0" presId="urn:microsoft.com/office/officeart/2018/2/layout/IconCircleList"/>
    <dgm:cxn modelId="{B4CF1091-6830-46CA-B15F-CF6F7438F530}" type="presOf" srcId="{AC704AD6-C58E-4017-BAB9-B4E917D62397}" destId="{E7266B82-FD83-4881-8556-463E2F9F86FB}" srcOrd="0" destOrd="0" presId="urn:microsoft.com/office/officeart/2018/2/layout/IconCircleList"/>
    <dgm:cxn modelId="{0EE9ED37-2055-4CBB-AB14-0615EDF61F77}" type="presOf" srcId="{0F50A546-12B1-4522-BE95-289A36527327}" destId="{9B648B2A-A1D9-4E75-BB7A-402BC4B4AA14}" srcOrd="0" destOrd="0" presId="urn:microsoft.com/office/officeart/2018/2/layout/IconCircleList"/>
    <dgm:cxn modelId="{BA8383CB-C1FA-4888-9EE4-AA0EC17AF729}" type="presOf" srcId="{0148F142-01F6-4B7A-98B4-5336ADDDA3EB}" destId="{A658B6DA-9732-4508-8C07-44573145556D}" srcOrd="0" destOrd="0" presId="urn:microsoft.com/office/officeart/2018/2/layout/IconCircleList"/>
    <dgm:cxn modelId="{EFB88BB2-E3A0-4F3F-87C9-2608CCD9200E}" srcId="{46E399BF-B810-4CEC-B4EF-B945BD2F0BEF}" destId="{CD268E54-46E6-42B6-8868-A89216411B20}" srcOrd="0" destOrd="0" parTransId="{CCF5F2BD-9EE0-415D-861A-71E25842A086}" sibTransId="{1995649D-909C-4448-A234-17DA30B846EC}"/>
    <dgm:cxn modelId="{933D7202-F259-4A05-900C-BC34E62B08CA}" type="presOf" srcId="{9F9CA253-E0C8-4F22-BC97-8B49FBB3AABC}" destId="{DC4808E9-2641-4EF7-AFAD-7CF7398D0BAD}" srcOrd="0" destOrd="0" presId="urn:microsoft.com/office/officeart/2018/2/layout/IconCircleList"/>
    <dgm:cxn modelId="{F4E03238-0ABC-4E15-BF91-7C3675F723CD}" type="presOf" srcId="{F86606E2-1B49-4F92-AD3A-E9BB4C7B1292}" destId="{0128479D-A8DD-41B7-93F1-0499CB1926F8}" srcOrd="0" destOrd="0" presId="urn:microsoft.com/office/officeart/2018/2/layout/IconCircleList"/>
    <dgm:cxn modelId="{77D03110-95BB-468D-8C60-009F4B094949}" srcId="{46E399BF-B810-4CEC-B4EF-B945BD2F0BEF}" destId="{D0B8FE3A-9C85-4283-B769-B1D1B11EE095}" srcOrd="4" destOrd="0" parTransId="{23242268-A8D5-4665-B1BE-9C5DB0AFF345}" sibTransId="{4BF4FE9F-2FCD-445A-B475-1A18E764E70B}"/>
    <dgm:cxn modelId="{5B8B9C9E-F0F8-4F07-8357-881E004E772B}" type="presOf" srcId="{1995649D-909C-4448-A234-17DA30B846EC}" destId="{19B7E156-C411-477B-BC94-7465E1740005}" srcOrd="0" destOrd="0" presId="urn:microsoft.com/office/officeart/2018/2/layout/IconCircleList"/>
    <dgm:cxn modelId="{55412941-2664-4F55-AD88-62681C16558F}" type="presOf" srcId="{4BF4FE9F-2FCD-445A-B475-1A18E764E70B}" destId="{EA2B0B26-EF8D-4D67-BE95-52457A5C5F63}" srcOrd="0" destOrd="0" presId="urn:microsoft.com/office/officeart/2018/2/layout/IconCircleList"/>
    <dgm:cxn modelId="{97512841-6EC3-4017-814F-2178F62A1D29}" type="presParOf" srcId="{723AB9ED-A6F7-406B-9333-3C37614DBEE1}" destId="{AB321AF6-8D80-47C2-A718-A1395E8C51D1}" srcOrd="0" destOrd="0" presId="urn:microsoft.com/office/officeart/2018/2/layout/IconCircleList"/>
    <dgm:cxn modelId="{7E35621C-E348-4956-9AA4-44164CC6F51B}" type="presParOf" srcId="{AB321AF6-8D80-47C2-A718-A1395E8C51D1}" destId="{70D0D449-A85F-49AD-9558-52796F458507}" srcOrd="0" destOrd="0" presId="urn:microsoft.com/office/officeart/2018/2/layout/IconCircleList"/>
    <dgm:cxn modelId="{9E239B37-9E65-464E-86D7-E7A67117709A}" type="presParOf" srcId="{70D0D449-A85F-49AD-9558-52796F458507}" destId="{F9548C9C-D01F-4329-9E92-4D4E1FDA4526}" srcOrd="0" destOrd="0" presId="urn:microsoft.com/office/officeart/2018/2/layout/IconCircleList"/>
    <dgm:cxn modelId="{0D5954D0-03E0-4902-BA82-73A5798369FA}" type="presParOf" srcId="{70D0D449-A85F-49AD-9558-52796F458507}" destId="{D695E2E8-12CF-4851-B126-74CB6B4EDB25}" srcOrd="1" destOrd="0" presId="urn:microsoft.com/office/officeart/2018/2/layout/IconCircleList"/>
    <dgm:cxn modelId="{F6E91EB7-B066-40E2-8094-A3631589C6BE}" type="presParOf" srcId="{70D0D449-A85F-49AD-9558-52796F458507}" destId="{06BF3759-8D33-449E-A576-06236C33FA1B}" srcOrd="2" destOrd="0" presId="urn:microsoft.com/office/officeart/2018/2/layout/IconCircleList"/>
    <dgm:cxn modelId="{29BA9C6D-5092-4B87-8C20-EB67F623257B}" type="presParOf" srcId="{70D0D449-A85F-49AD-9558-52796F458507}" destId="{7AC1F285-3D93-49BC-A813-2FA10D580AF2}" srcOrd="3" destOrd="0" presId="urn:microsoft.com/office/officeart/2018/2/layout/IconCircleList"/>
    <dgm:cxn modelId="{A80A8060-540F-4AF3-BBDC-1D445C427215}" type="presParOf" srcId="{AB321AF6-8D80-47C2-A718-A1395E8C51D1}" destId="{19B7E156-C411-477B-BC94-7465E1740005}" srcOrd="1" destOrd="0" presId="urn:microsoft.com/office/officeart/2018/2/layout/IconCircleList"/>
    <dgm:cxn modelId="{A8F3CD25-129E-42EA-B4AD-1305F72278D6}" type="presParOf" srcId="{AB321AF6-8D80-47C2-A718-A1395E8C51D1}" destId="{B0845C20-A72E-4DFC-B2A0-7B7CF186A23B}" srcOrd="2" destOrd="0" presId="urn:microsoft.com/office/officeart/2018/2/layout/IconCircleList"/>
    <dgm:cxn modelId="{A74CE8AC-CFA1-4665-89D4-7B770570F062}" type="presParOf" srcId="{B0845C20-A72E-4DFC-B2A0-7B7CF186A23B}" destId="{9C8D60B5-3135-42B6-ABCD-BA36199ABF7B}" srcOrd="0" destOrd="0" presId="urn:microsoft.com/office/officeart/2018/2/layout/IconCircleList"/>
    <dgm:cxn modelId="{800F98F7-5037-42C3-A555-C4941B217795}" type="presParOf" srcId="{B0845C20-A72E-4DFC-B2A0-7B7CF186A23B}" destId="{9256E1ED-FEAC-4D8D-A177-5684ABC7AEBE}" srcOrd="1" destOrd="0" presId="urn:microsoft.com/office/officeart/2018/2/layout/IconCircleList"/>
    <dgm:cxn modelId="{6F96DA4F-1917-4734-8523-85811D18E42C}" type="presParOf" srcId="{B0845C20-A72E-4DFC-B2A0-7B7CF186A23B}" destId="{84C42741-17FF-4867-B2DF-3267D854F486}" srcOrd="2" destOrd="0" presId="urn:microsoft.com/office/officeart/2018/2/layout/IconCircleList"/>
    <dgm:cxn modelId="{66566875-29A7-4842-8F83-EA44A1D68842}" type="presParOf" srcId="{B0845C20-A72E-4DFC-B2A0-7B7CF186A23B}" destId="{FC93315F-30D9-43B3-B00C-4F60C270F2DE}" srcOrd="3" destOrd="0" presId="urn:microsoft.com/office/officeart/2018/2/layout/IconCircleList"/>
    <dgm:cxn modelId="{7180C0EE-C874-42A4-AEB0-B2F6615440E8}" type="presParOf" srcId="{AB321AF6-8D80-47C2-A718-A1395E8C51D1}" destId="{DC4808E9-2641-4EF7-AFAD-7CF7398D0BAD}" srcOrd="3" destOrd="0" presId="urn:microsoft.com/office/officeart/2018/2/layout/IconCircleList"/>
    <dgm:cxn modelId="{8B3D24E2-B95C-4935-A0DE-46D396F2A767}" type="presParOf" srcId="{AB321AF6-8D80-47C2-A718-A1395E8C51D1}" destId="{9A4B61A1-5795-4139-9875-F4A3476F12CA}" srcOrd="4" destOrd="0" presId="urn:microsoft.com/office/officeart/2018/2/layout/IconCircleList"/>
    <dgm:cxn modelId="{F342E962-CE4E-497B-A9F4-55EBEA05093B}" type="presParOf" srcId="{9A4B61A1-5795-4139-9875-F4A3476F12CA}" destId="{454C5ADC-E145-43ED-BBB9-6F25CB992BCE}" srcOrd="0" destOrd="0" presId="urn:microsoft.com/office/officeart/2018/2/layout/IconCircleList"/>
    <dgm:cxn modelId="{5CD68262-03A4-4E97-8A6D-F5D1CC68CDA8}" type="presParOf" srcId="{9A4B61A1-5795-4139-9875-F4A3476F12CA}" destId="{C904F6C3-F020-4D75-99AF-E6C82608F302}" srcOrd="1" destOrd="0" presId="urn:microsoft.com/office/officeart/2018/2/layout/IconCircleList"/>
    <dgm:cxn modelId="{4282BE1A-B99F-47DF-8417-7B52869D787B}" type="presParOf" srcId="{9A4B61A1-5795-4139-9875-F4A3476F12CA}" destId="{765F0892-2914-4253-97B2-47CAA2C98667}" srcOrd="2" destOrd="0" presId="urn:microsoft.com/office/officeart/2018/2/layout/IconCircleList"/>
    <dgm:cxn modelId="{F3F39AAF-10EC-4209-958E-F0C01BD2D66D}" type="presParOf" srcId="{9A4B61A1-5795-4139-9875-F4A3476F12CA}" destId="{0128479D-A8DD-41B7-93F1-0499CB1926F8}" srcOrd="3" destOrd="0" presId="urn:microsoft.com/office/officeart/2018/2/layout/IconCircleList"/>
    <dgm:cxn modelId="{4160B76F-D82C-4131-9C18-D6935D69C745}" type="presParOf" srcId="{AB321AF6-8D80-47C2-A718-A1395E8C51D1}" destId="{C6C50B07-12A1-4342-93C9-D943D853DFBE}" srcOrd="5" destOrd="0" presId="urn:microsoft.com/office/officeart/2018/2/layout/IconCircleList"/>
    <dgm:cxn modelId="{AA346E0E-4BFC-44F1-9548-DBFB833C8F02}" type="presParOf" srcId="{AB321AF6-8D80-47C2-A718-A1395E8C51D1}" destId="{0E3BA462-DE3D-4017-A123-3897A5344256}" srcOrd="6" destOrd="0" presId="urn:microsoft.com/office/officeart/2018/2/layout/IconCircleList"/>
    <dgm:cxn modelId="{2CB31E96-E60F-4533-9434-2C498D530608}" type="presParOf" srcId="{0E3BA462-DE3D-4017-A123-3897A5344256}" destId="{CB1A413C-7603-4B19-8215-98FE6B2AA614}" srcOrd="0" destOrd="0" presId="urn:microsoft.com/office/officeart/2018/2/layout/IconCircleList"/>
    <dgm:cxn modelId="{64167E15-779C-4E1E-8D69-263CCCA27C66}" type="presParOf" srcId="{0E3BA462-DE3D-4017-A123-3897A5344256}" destId="{EED0B515-055F-43BD-928D-A36DB6449653}" srcOrd="1" destOrd="0" presId="urn:microsoft.com/office/officeart/2018/2/layout/IconCircleList"/>
    <dgm:cxn modelId="{0797AECE-CC82-4EB4-9D23-893CC1EE5A6A}" type="presParOf" srcId="{0E3BA462-DE3D-4017-A123-3897A5344256}" destId="{9B61CCEF-BF5C-4552-BF1D-5CDEC106A22F}" srcOrd="2" destOrd="0" presId="urn:microsoft.com/office/officeart/2018/2/layout/IconCircleList"/>
    <dgm:cxn modelId="{5968C33A-95A1-4105-B2D7-A5F2667E7C71}" type="presParOf" srcId="{0E3BA462-DE3D-4017-A123-3897A5344256}" destId="{9B648B2A-A1D9-4E75-BB7A-402BC4B4AA14}" srcOrd="3" destOrd="0" presId="urn:microsoft.com/office/officeart/2018/2/layout/IconCircleList"/>
    <dgm:cxn modelId="{5C853891-D724-4F56-A70A-AC50E6B050A0}" type="presParOf" srcId="{AB321AF6-8D80-47C2-A718-A1395E8C51D1}" destId="{E7266B82-FD83-4881-8556-463E2F9F86FB}" srcOrd="7" destOrd="0" presId="urn:microsoft.com/office/officeart/2018/2/layout/IconCircleList"/>
    <dgm:cxn modelId="{12655BF2-14F2-4372-AFF4-F5968FBC66A8}" type="presParOf" srcId="{AB321AF6-8D80-47C2-A718-A1395E8C51D1}" destId="{46F58CA7-6F33-4D12-B843-17428050B885}" srcOrd="8" destOrd="0" presId="urn:microsoft.com/office/officeart/2018/2/layout/IconCircleList"/>
    <dgm:cxn modelId="{97E572B2-CDBB-4D58-9E38-D64B5E4C9F97}" type="presParOf" srcId="{46F58CA7-6F33-4D12-B843-17428050B885}" destId="{FF3FD0E8-E91B-4612-92F8-78D95A3F79C7}" srcOrd="0" destOrd="0" presId="urn:microsoft.com/office/officeart/2018/2/layout/IconCircleList"/>
    <dgm:cxn modelId="{472CA48D-2BF1-46BE-BC17-17046DE604AF}" type="presParOf" srcId="{46F58CA7-6F33-4D12-B843-17428050B885}" destId="{A80B5BDD-85B3-49CC-A49E-B4C0F318B0C9}" srcOrd="1" destOrd="0" presId="urn:microsoft.com/office/officeart/2018/2/layout/IconCircleList"/>
    <dgm:cxn modelId="{A7ACA49A-1CF2-4C2C-8A43-EEBDF17EF69F}" type="presParOf" srcId="{46F58CA7-6F33-4D12-B843-17428050B885}" destId="{2FF09638-2349-4D51-A749-8A36EA363E40}" srcOrd="2" destOrd="0" presId="urn:microsoft.com/office/officeart/2018/2/layout/IconCircleList"/>
    <dgm:cxn modelId="{AA91F81B-231F-4988-84C8-A39BA49E45D6}" type="presParOf" srcId="{46F58CA7-6F33-4D12-B843-17428050B885}" destId="{9A4593DB-FEB7-4C65-A543-B11BBC0AAB81}" srcOrd="3" destOrd="0" presId="urn:microsoft.com/office/officeart/2018/2/layout/IconCircleList"/>
    <dgm:cxn modelId="{1D462CF8-CC3E-49F2-B697-87356146A05A}" type="presParOf" srcId="{AB321AF6-8D80-47C2-A718-A1395E8C51D1}" destId="{EA2B0B26-EF8D-4D67-BE95-52457A5C5F63}" srcOrd="9" destOrd="0" presId="urn:microsoft.com/office/officeart/2018/2/layout/IconCircleList"/>
    <dgm:cxn modelId="{5E6F7802-3E02-4240-9251-413A5A875001}" type="presParOf" srcId="{AB321AF6-8D80-47C2-A718-A1395E8C51D1}" destId="{314EABAE-C251-4518-9BF2-75FA7BA0BDCF}" srcOrd="10" destOrd="0" presId="urn:microsoft.com/office/officeart/2018/2/layout/IconCircleList"/>
    <dgm:cxn modelId="{59C2C37D-D592-44E1-B6F4-C62E14D031C7}" type="presParOf" srcId="{314EABAE-C251-4518-9BF2-75FA7BA0BDCF}" destId="{23BC25BB-5939-4055-8826-B1BFBE34004D}" srcOrd="0" destOrd="0" presId="urn:microsoft.com/office/officeart/2018/2/layout/IconCircleList"/>
    <dgm:cxn modelId="{338B7526-4912-408A-9718-A672189A2D39}" type="presParOf" srcId="{314EABAE-C251-4518-9BF2-75FA7BA0BDCF}" destId="{59ADBB07-A89B-4832-879F-49847D5FD4FE}" srcOrd="1" destOrd="0" presId="urn:microsoft.com/office/officeart/2018/2/layout/IconCircleList"/>
    <dgm:cxn modelId="{6060947E-B4E0-404D-B51C-BFBC6F64F41E}" type="presParOf" srcId="{314EABAE-C251-4518-9BF2-75FA7BA0BDCF}" destId="{46CAE71A-6702-4E11-883B-38C98926145F}" srcOrd="2" destOrd="0" presId="urn:microsoft.com/office/officeart/2018/2/layout/IconCircleList"/>
    <dgm:cxn modelId="{A1C1AF3C-F904-4445-AD08-7FB8BD1816F0}" type="presParOf" srcId="{314EABAE-C251-4518-9BF2-75FA7BA0BDCF}" destId="{A658B6DA-9732-4508-8C07-44573145556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48C9C-D01F-4329-9E92-4D4E1FDA4526}">
      <dsp:nvSpPr>
        <dsp:cNvPr id="0" name=""/>
        <dsp:cNvSpPr/>
      </dsp:nvSpPr>
      <dsp:spPr>
        <a:xfrm>
          <a:off x="129442" y="427131"/>
          <a:ext cx="909885" cy="9098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95E2E8-12CF-4851-B126-74CB6B4EDB25}">
      <dsp:nvSpPr>
        <dsp:cNvPr id="0" name=""/>
        <dsp:cNvSpPr/>
      </dsp:nvSpPr>
      <dsp:spPr>
        <a:xfrm>
          <a:off x="320518" y="618207"/>
          <a:ext cx="527733" cy="527733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1F285-3D93-49BC-A813-2FA10D580AF2}">
      <dsp:nvSpPr>
        <dsp:cNvPr id="0" name=""/>
        <dsp:cNvSpPr/>
      </dsp:nvSpPr>
      <dsp:spPr>
        <a:xfrm>
          <a:off x="1112643" y="427131"/>
          <a:ext cx="2388049" cy="909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b="0" i="0" kern="1200" noProof="0" dirty="0"/>
            <a:t>1.  Las directrices anticipadas y el MOLST</a:t>
          </a:r>
          <a:endParaRPr lang="es-419" sz="2000" kern="1200" noProof="0" dirty="0"/>
        </a:p>
      </dsp:txBody>
      <dsp:txXfrm>
        <a:off x="1112643" y="427131"/>
        <a:ext cx="2388049" cy="909885"/>
      </dsp:txXfrm>
    </dsp:sp>
    <dsp:sp modelId="{9C8D60B5-3135-42B6-ABCD-BA36199ABF7B}">
      <dsp:nvSpPr>
        <dsp:cNvPr id="0" name=""/>
        <dsp:cNvSpPr/>
      </dsp:nvSpPr>
      <dsp:spPr>
        <a:xfrm>
          <a:off x="3874395" y="427131"/>
          <a:ext cx="909885" cy="9098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6E1ED-FEAC-4D8D-A177-5684ABC7AEBE}">
      <dsp:nvSpPr>
        <dsp:cNvPr id="0" name=""/>
        <dsp:cNvSpPr/>
      </dsp:nvSpPr>
      <dsp:spPr>
        <a:xfrm>
          <a:off x="4065471" y="618207"/>
          <a:ext cx="527733" cy="527733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3315F-30D9-43B3-B00C-4F60C270F2DE}">
      <dsp:nvSpPr>
        <dsp:cNvPr id="0" name=""/>
        <dsp:cNvSpPr/>
      </dsp:nvSpPr>
      <dsp:spPr>
        <a:xfrm>
          <a:off x="4979256" y="427131"/>
          <a:ext cx="2144729" cy="909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b="0" i="0" kern="1200" noProof="0" dirty="0"/>
            <a:t>2.  El poder notarial financiero</a:t>
          </a:r>
          <a:endParaRPr lang="es-419" sz="2000" kern="1200" noProof="0" dirty="0"/>
        </a:p>
      </dsp:txBody>
      <dsp:txXfrm>
        <a:off x="4979256" y="427131"/>
        <a:ext cx="2144729" cy="909885"/>
      </dsp:txXfrm>
    </dsp:sp>
    <dsp:sp modelId="{454C5ADC-E145-43ED-BBB9-6F25CB992BCE}">
      <dsp:nvSpPr>
        <dsp:cNvPr id="0" name=""/>
        <dsp:cNvSpPr/>
      </dsp:nvSpPr>
      <dsp:spPr>
        <a:xfrm>
          <a:off x="7497688" y="427131"/>
          <a:ext cx="909885" cy="9098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04F6C3-F020-4D75-99AF-E6C82608F302}">
      <dsp:nvSpPr>
        <dsp:cNvPr id="0" name=""/>
        <dsp:cNvSpPr/>
      </dsp:nvSpPr>
      <dsp:spPr>
        <a:xfrm>
          <a:off x="7688764" y="618207"/>
          <a:ext cx="527733" cy="527733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8479D-A8DD-41B7-93F1-0499CB1926F8}">
      <dsp:nvSpPr>
        <dsp:cNvPr id="0" name=""/>
        <dsp:cNvSpPr/>
      </dsp:nvSpPr>
      <dsp:spPr>
        <a:xfrm>
          <a:off x="8602549" y="427131"/>
          <a:ext cx="2144729" cy="909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b="0" i="0" kern="1200" noProof="0" dirty="0"/>
            <a:t>3. El tutor legal                       en espera</a:t>
          </a:r>
          <a:endParaRPr lang="es-419" sz="2000" kern="1200" noProof="0" dirty="0"/>
        </a:p>
      </dsp:txBody>
      <dsp:txXfrm>
        <a:off x="8602549" y="427131"/>
        <a:ext cx="2144729" cy="909885"/>
      </dsp:txXfrm>
    </dsp:sp>
    <dsp:sp modelId="{CB1A413C-7603-4B19-8215-98FE6B2AA614}">
      <dsp:nvSpPr>
        <dsp:cNvPr id="0" name=""/>
        <dsp:cNvSpPr/>
      </dsp:nvSpPr>
      <dsp:spPr>
        <a:xfrm>
          <a:off x="129442" y="1884710"/>
          <a:ext cx="909885" cy="9098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D0B515-055F-43BD-928D-A36DB6449653}">
      <dsp:nvSpPr>
        <dsp:cNvPr id="0" name=""/>
        <dsp:cNvSpPr/>
      </dsp:nvSpPr>
      <dsp:spPr>
        <a:xfrm>
          <a:off x="320518" y="2075786"/>
          <a:ext cx="527733" cy="5277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48B2A-A1D9-4E75-BB7A-402BC4B4AA14}">
      <dsp:nvSpPr>
        <dsp:cNvPr id="0" name=""/>
        <dsp:cNvSpPr/>
      </dsp:nvSpPr>
      <dsp:spPr>
        <a:xfrm>
          <a:off x="1234303" y="1884710"/>
          <a:ext cx="2144729" cy="909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b="0" i="0" kern="1200" noProof="0" dirty="0"/>
            <a:t>4.  La posesión y titulación de propiedades</a:t>
          </a:r>
          <a:endParaRPr lang="es-419" sz="2000" kern="1200" noProof="0" dirty="0"/>
        </a:p>
      </dsp:txBody>
      <dsp:txXfrm>
        <a:off x="1234303" y="1884710"/>
        <a:ext cx="2144729" cy="909885"/>
      </dsp:txXfrm>
    </dsp:sp>
    <dsp:sp modelId="{FF3FD0E8-E91B-4612-92F8-78D95A3F79C7}">
      <dsp:nvSpPr>
        <dsp:cNvPr id="0" name=""/>
        <dsp:cNvSpPr/>
      </dsp:nvSpPr>
      <dsp:spPr>
        <a:xfrm>
          <a:off x="3752735" y="1884710"/>
          <a:ext cx="909885" cy="90988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B5BDD-85B3-49CC-A49E-B4C0F318B0C9}">
      <dsp:nvSpPr>
        <dsp:cNvPr id="0" name=""/>
        <dsp:cNvSpPr/>
      </dsp:nvSpPr>
      <dsp:spPr>
        <a:xfrm>
          <a:off x="3943811" y="2075786"/>
          <a:ext cx="527733" cy="527733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593DB-FEB7-4C65-A543-B11BBC0AAB81}">
      <dsp:nvSpPr>
        <dsp:cNvPr id="0" name=""/>
        <dsp:cNvSpPr/>
      </dsp:nvSpPr>
      <dsp:spPr>
        <a:xfrm>
          <a:off x="4857596" y="1884710"/>
          <a:ext cx="2144729" cy="909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b="0" i="0" kern="1200" noProof="0" dirty="0"/>
            <a:t>5. Los testamentos y transferencias sin juicio testamentario</a:t>
          </a:r>
          <a:endParaRPr lang="es-419" sz="2000" kern="1200" noProof="0" dirty="0"/>
        </a:p>
      </dsp:txBody>
      <dsp:txXfrm>
        <a:off x="4857596" y="1884710"/>
        <a:ext cx="2144729" cy="909885"/>
      </dsp:txXfrm>
    </dsp:sp>
    <dsp:sp modelId="{23BC25BB-5939-4055-8826-B1BFBE34004D}">
      <dsp:nvSpPr>
        <dsp:cNvPr id="0" name=""/>
        <dsp:cNvSpPr/>
      </dsp:nvSpPr>
      <dsp:spPr>
        <a:xfrm>
          <a:off x="7376029" y="1884710"/>
          <a:ext cx="909885" cy="9098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ADBB07-A89B-4832-879F-49847D5FD4FE}">
      <dsp:nvSpPr>
        <dsp:cNvPr id="0" name=""/>
        <dsp:cNvSpPr/>
      </dsp:nvSpPr>
      <dsp:spPr>
        <a:xfrm>
          <a:off x="7567105" y="2075786"/>
          <a:ext cx="527733" cy="527733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8B6DA-9732-4508-8C07-44573145556D}">
      <dsp:nvSpPr>
        <dsp:cNvPr id="0" name=""/>
        <dsp:cNvSpPr/>
      </dsp:nvSpPr>
      <dsp:spPr>
        <a:xfrm>
          <a:off x="8480889" y="1884710"/>
          <a:ext cx="2144729" cy="909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419" sz="2000" b="0" i="0" kern="1200" noProof="0" dirty="0"/>
            <a:t>6. La posesión de propiedad y las escrituras</a:t>
          </a:r>
          <a:endParaRPr lang="es-419" sz="2000" kern="1200" noProof="0" dirty="0"/>
        </a:p>
      </dsp:txBody>
      <dsp:txXfrm>
        <a:off x="8480889" y="1884710"/>
        <a:ext cx="2144729" cy="909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58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0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63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45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3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9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0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9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0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2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EFAA6D-1729-4F32-81E7-F8420535BDB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B68B6F1-9426-4E19-AC10-4CED7A1E8B7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71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arylandmolst.org/index.html" TargetMode="External"/><Relationship Id="rId2" Type="http://schemas.openxmlformats.org/officeDocument/2006/relationships/hyperlink" Target="https://www.marylandattorneygeneral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yland.molst@Maryland.gov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dcourts.gov/sites/default/files/court-forms/ccgn041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dforms@oag.state.md.us" TargetMode="External"/><Relationship Id="rId2" Type="http://schemas.openxmlformats.org/officeDocument/2006/relationships/hyperlink" Target="https://www.marylandattorneygeneral.gov/Health%20Policy%20Documents/adirectiv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ydirectives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rylandattorneygeneral.gov/Health%20Policy%20Documents/adDir_card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4E1-976C-4B8B-A9EC-11D05CEC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339" y="207488"/>
            <a:ext cx="10866783" cy="1450757"/>
          </a:xfrm>
        </p:spPr>
        <p:txBody>
          <a:bodyPr>
            <a:normAutofit fontScale="90000"/>
          </a:bodyPr>
          <a:lstStyle/>
          <a:p>
            <a:r>
              <a:rPr lang="es-419" sz="41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La protección de su familia: Importancia de los documentos de vida, salud y planificación patrimonial</a:t>
            </a:r>
            <a:endParaRPr lang="es-419" sz="41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275CACD-72FF-4838-B49A-6590127FBE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878" y="1918103"/>
            <a:ext cx="8222244" cy="296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579F1F-1BA0-4191-8676-2A6BA378EE93}"/>
              </a:ext>
            </a:extLst>
          </p:cNvPr>
          <p:cNvSpPr txBox="1"/>
          <p:nvPr/>
        </p:nvSpPr>
        <p:spPr>
          <a:xfrm>
            <a:off x="444137" y="4694797"/>
            <a:ext cx="11443063" cy="1685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9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Comité</a:t>
            </a:r>
            <a:r>
              <a:rPr lang="en-US" sz="19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			</a:t>
            </a:r>
            <a:r>
              <a:rPr lang="en-US" sz="19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Life &amp; Health Planning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9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Presentadores</a:t>
            </a:r>
            <a:r>
              <a:rPr lang="en-US" sz="19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 	</a:t>
            </a:r>
            <a:r>
              <a:rPr lang="en-US" sz="19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Jessica </a:t>
            </a:r>
            <a:r>
              <a:rPr lang="en-US" sz="1900" b="1" dirty="0" err="1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Quincosa</a:t>
            </a:r>
            <a:r>
              <a:rPr lang="en-US" sz="19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 </a:t>
            </a:r>
            <a:r>
              <a:rPr lang="en-US" sz="19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Esquire, Assistant Attorney General, Counsel for Health Decisions Policy</a:t>
            </a:r>
            <a:endParaRPr lang="en-US" sz="19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       		</a:t>
            </a:r>
            <a:r>
              <a:rPr lang="en-US" sz="1900" b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Elsa Smith, </a:t>
            </a:r>
            <a:r>
              <a:rPr lang="en-US" sz="19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Esquire, Law Office of Karren-Pope </a:t>
            </a:r>
            <a:r>
              <a:rPr lang="en-US" sz="1900" b="1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Onwukwe</a:t>
            </a:r>
            <a:endParaRPr lang="en-US" sz="1900" b="1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900" b="1" i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			</a:t>
            </a:r>
            <a:r>
              <a:rPr lang="en-US" sz="1900" b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Timothy Chance, Esquire, Maryland Volunteer Lawyer Services</a:t>
            </a:r>
            <a:endParaRPr lang="en-US" sz="1900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74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Autofit/>
          </a:bodyPr>
          <a:lstStyle/>
          <a:p>
            <a:pPr algn="ctr"/>
            <a:r>
              <a:rPr lang="es-419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Si firmo una directriz médica anticipada que contiene mi testamento de vida, ¿por qué necesito también un formulario MOLST?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testamento de vida</a:t>
            </a:r>
            <a:r>
              <a:rPr kumimoji="0" lang="es-419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indica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cuáles tratamientos desearía en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condición médica hipotética que usted no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tiene ahora.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formulario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MOLST contiene órdenes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sobre su condición médica actual.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 proveedor de cuidado de salud firmará un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MOLST si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condición médica actual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requiere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órdenes médicas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para garantizar que se cumplan sus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deseos de tratamiento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inmediatamente.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no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desea recibir reanimación cardiopulmonar (CPR),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usted </a:t>
            </a:r>
            <a:r>
              <a:rPr kumimoji="0" lang="es-419" sz="28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tiene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que tener una orden de no resucitar (DNR) en un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MOLST para que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personal médico de emergencia no inicie la reanimación cardiopulmonar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33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Autofit/>
          </a:bodyPr>
          <a:lstStyle/>
          <a:p>
            <a:pPr algn="ctr"/>
            <a:r>
              <a:rPr lang="es-419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¿Dónde debo mantener mi formulario MOLST completo?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>
            <a:normAutofit fontScale="92500"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Igual que una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 médica anticipada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un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 MOLST se debe mantener donde pueda encontrarlo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fácilmente cuando llame al 911.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su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MOLST contiene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orden de no resucitar (DNR),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mantenga el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MOLST en la puerta de su refrigerador, al lado de su cama o detrás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puerta de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 habitación porque esos son los sitios donde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personal médico de emergencia está entrenado para buscar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MOLST.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desea asegurarse de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que se respete su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orden de no resucitar (DNR),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donde sea que usted se encuentre, consiga un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brazalete de Alerta Médica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(para eso se requiere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formulario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MOLST firmado).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81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113" y="556995"/>
            <a:ext cx="10664687" cy="1133693"/>
          </a:xfrm>
        </p:spPr>
        <p:txBody>
          <a:bodyPr>
            <a:noAutofit/>
          </a:bodyPr>
          <a:lstStyle/>
          <a:p>
            <a:pPr algn="ctr"/>
            <a:r>
              <a:rPr lang="es-419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Parte 1: ¿Dónde encuentro más información sobre los formularios de directrices médicas anticipadas y MOLST?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 el sitio web de la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Oficina del Fiscal General de Maryland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podrá encontrar más información sobre las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directrices médicas anticipadas: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https://www.marylandattorneygeneral.gov/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más información disponible sobre el formulario MOLST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en: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https://marylandmolst.org/index.html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Encontrará respuestas a s</a:t>
            </a:r>
            <a:r>
              <a:rPr kumimoji="0" lang="es-419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preguntas generales sobre los formularios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directrices médicas anticipadas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 MOLST escribiendo 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Maryland.molst@Maryland.gov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aunque el asesoramiento legal se le debe pedir a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abogado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77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6"/>
            <a:ext cx="10515600" cy="1073022"/>
          </a:xfrm>
        </p:spPr>
        <p:txBody>
          <a:bodyPr>
            <a:noAutofit/>
          </a:bodyPr>
          <a:lstStyle/>
          <a:p>
            <a:pPr algn="ctr"/>
            <a:r>
              <a:rPr lang="es-419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2: Manejo de las decisiones financieras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poder notarial financiero</a:t>
            </a:r>
            <a:endParaRPr kumimoji="0" lang="es-419" sz="2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</a:t>
            </a:r>
            <a:r>
              <a:rPr kumimoji="0" lang="es-419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roblema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Un cónyuge, pariente o amigo no tiene autoridad legal para manejar sus asuntos, si usted no puede hacerlo por sí mismo. 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solución preferida : Un poder notarial financiero</a:t>
            </a:r>
            <a:endParaRPr kumimoji="0" lang="es-419" sz="2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solución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tractiva : La custodia legal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94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6"/>
            <a:ext cx="10515600" cy="1073022"/>
          </a:xfrm>
        </p:spPr>
        <p:txBody>
          <a:bodyPr>
            <a:noAutofit/>
          </a:bodyPr>
          <a:lstStyle/>
          <a:p>
            <a:pPr algn="ctr"/>
            <a:r>
              <a:rPr lang="es-419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2: Manejo de las decisiones financieras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poder notarial financiero </a:t>
            </a: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(continuación)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persona “principal” nombra a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“agente” para que tenga la autoridad de tomar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decisiones financieras.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persona principal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 renuncia a su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autoridad.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autoridad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puede ser amplia o limitada.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a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gente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 fiduciario.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agente debe ser confiable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Se puede tener más de un agente de manera simultánea o consecutiva.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244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Autofit/>
          </a:bodyPr>
          <a:lstStyle/>
          <a:p>
            <a:pPr algn="ctr"/>
            <a:r>
              <a:rPr lang="es-419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2: Manejo de las decisiones financieras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poder notarial financiero (continuación)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persona principal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debe tener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“capacidad legal”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para firmar el documento. 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documento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debe ser suficientemente específico para permitir que terceros acepten el documento. 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documento puede entrar en vigencia de manera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inmediata 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posteriormente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persona principal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tiene derecho a retractarse. </a:t>
            </a:r>
          </a:p>
          <a:p>
            <a:pPr marL="818388" lvl="2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 poder notarial termina al morir la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 principal. 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39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6"/>
            <a:ext cx="10515600" cy="1073022"/>
          </a:xfrm>
        </p:spPr>
        <p:txBody>
          <a:bodyPr>
            <a:noAutofit/>
          </a:bodyPr>
          <a:lstStyle/>
          <a:p>
            <a:pPr algn="ctr"/>
            <a:r>
              <a:rPr lang="es-419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2: Manejo de las decisiones financieras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Alternativas al poder notarial</a:t>
            </a:r>
          </a:p>
          <a:p>
            <a:pPr marL="1001268" lvl="3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 fondo o fideicomiso</a:t>
            </a:r>
          </a:p>
          <a:p>
            <a:pPr marL="1001268" lvl="3" indent="-342900">
              <a:spcBef>
                <a:spcPts val="10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cop</a:t>
            </a:r>
            <a:r>
              <a:rPr kumimoji="0" lang="es-419" sz="2800" b="0" i="0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ropiedad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 compartida</a:t>
            </a:r>
            <a:endParaRPr kumimoji="0" lang="es-419" sz="28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todo falla: Un tutor legal de los bienes</a:t>
            </a:r>
          </a:p>
          <a:p>
            <a:pPr marL="1001268" lvl="3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mucho más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costoso</a:t>
            </a:r>
          </a:p>
          <a:p>
            <a:pPr marL="1001268" lvl="3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Toma mucho más tiempo</a:t>
            </a:r>
          </a:p>
          <a:p>
            <a:pPr marL="1001268" lvl="3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Requiere la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supervisión de la corte</a:t>
            </a:r>
            <a:endParaRPr kumimoji="0" lang="es-419" sz="28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94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6"/>
            <a:ext cx="10515600" cy="1046518"/>
          </a:xfrm>
        </p:spPr>
        <p:txBody>
          <a:bodyPr>
            <a:noAutofit/>
          </a:bodyPr>
          <a:lstStyle/>
          <a:p>
            <a:pPr algn="ctr"/>
            <a:r>
              <a:rPr lang="es-419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3: </a:t>
            </a:r>
            <a:r>
              <a:rPr lang="es-419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tutor legal en espera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una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persona nombrada por uno de los padres de un niño para cuidar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ese niño si los padres no pueden hacerlo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consentimiento de ambos padres es necesario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(si están disponibles).</a:t>
            </a:r>
          </a:p>
          <a:p>
            <a:pPr marL="34290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formulario de nombramiento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 los padres y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consentimiento para el tutor en espera</a:t>
            </a:r>
            <a:r>
              <a:rPr lang="es-419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https://mdcourts.gov/sites/default/files/court-forms/ccgn041.pdf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Entra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 vigencia solo cuando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padre no puede cuidar del niño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</a:p>
          <a:p>
            <a:pPr marL="1001268" lvl="3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Estar incapacitado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mentalmente,</a:t>
            </a:r>
          </a:p>
          <a:p>
            <a:pPr marL="1001268" lvl="3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Tener debilitamiento físico,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  <a:p>
            <a:pPr marL="1001268" lvl="3" indent="-3429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Porque el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padre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 objeto de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acción adversa de inmigración.</a:t>
            </a:r>
            <a:endParaRPr kumimoji="0" lang="es-419" sz="2800" b="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Dura por 180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días. </a:t>
            </a:r>
            <a:r>
              <a:rPr kumimoji="0" lang="es-419" sz="28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 t</a:t>
            </a:r>
            <a:r>
              <a:rPr lang="es-419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utor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legal en espera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debe </a:t>
            </a:r>
            <a:r>
              <a:rPr kumimoji="0" lang="es-419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presentar una petición a la corte para continuar la tutela legal después de 180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días.</a:t>
            </a:r>
            <a:endParaRPr kumimoji="0" lang="es-419" sz="2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67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4: La titulación de propiedades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32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419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Titular propiedades</a:t>
            </a:r>
            <a:r>
              <a:rPr kumimoji="0" lang="es-419" sz="32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es-419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quiere decir que se sabe a quién pertenece una propiedad (como una cuenta bancaria o una casa) y qué derechos tiene cada propietario a esa propiedad.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345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4: Formas de posesión/titulación </a:t>
            </a:r>
            <a:b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propiedades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Posesión de</a:t>
            </a:r>
            <a:r>
              <a:rPr kumimoji="0" lang="es-419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propiedad </a:t>
            </a:r>
            <a:r>
              <a:rPr kumimoji="0" lang="es-419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exclusiva</a:t>
            </a:r>
            <a:r>
              <a:rPr kumimoji="0" lang="es-419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(como ÚNICO propietario)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Posesión de propiedad </a:t>
            </a:r>
            <a:r>
              <a:rPr kumimoji="0" lang="es-419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con el cónyuge </a:t>
            </a:r>
            <a:r>
              <a:rPr kumimoji="0" lang="es-419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(“tenencia bajo comunidad conyugal”)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Posesión de propiedad </a:t>
            </a:r>
            <a:r>
              <a:rPr lang="es-419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una o </a:t>
            </a:r>
            <a:r>
              <a:rPr kumimoji="0" lang="es-419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más personas </a:t>
            </a:r>
            <a:r>
              <a:rPr kumimoji="0" lang="es-419" sz="3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(pueden ser “copropietarios con derechos de supervivencia” </a:t>
            </a:r>
            <a:r>
              <a:rPr lang="es-419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“copropietarios”)</a:t>
            </a:r>
            <a:endParaRPr kumimoji="0" lang="es-419" sz="32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5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es-419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 &amp; Agenda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B09E8F-90A3-44D1-AC62-ADCC34635A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889162"/>
              </p:ext>
            </p:extLst>
          </p:nvPr>
        </p:nvGraphicFramePr>
        <p:xfrm>
          <a:off x="838200" y="2955235"/>
          <a:ext cx="10876722" cy="3221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3753D54-6BA0-4992-AAF2-3C6B57BC9D00}"/>
              </a:ext>
            </a:extLst>
          </p:cNvPr>
          <p:cNvSpPr txBox="1"/>
          <p:nvPr/>
        </p:nvSpPr>
        <p:spPr>
          <a:xfrm>
            <a:off x="1240735" y="1844212"/>
            <a:ext cx="10071652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r>
              <a:rPr lang="es-419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En este programa se explicarán los distintos tipos de documentos legales disponibles para manejar los asuntos personales y legales durante una enfermedad y los pasos a seguir para sostener a la familia en caso de muerte. </a:t>
            </a:r>
          </a:p>
        </p:txBody>
      </p:sp>
    </p:spTree>
    <p:extLst>
      <p:ext uri="{BB962C8B-B14F-4D97-AF65-F5344CB8AC3E}">
        <p14:creationId xmlns:p14="http://schemas.microsoft.com/office/powerpoint/2010/main" val="2142842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6"/>
            <a:ext cx="10515600" cy="993508"/>
          </a:xfrm>
        </p:spPr>
        <p:txBody>
          <a:bodyPr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4: </a:t>
            </a:r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posesión exclusiva de propiedad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 lnSpcReduction="10000"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usted es el </a:t>
            </a:r>
            <a:r>
              <a:rPr lang="es-419" sz="25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único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dueño de algún tipo de propiedad, usted es la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única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persona con derechos legales para acceder a esa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propiedad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(por ejemplo, retirar fondos de su cuenta bancaria o vender su casa).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usted queda incapacitado,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nadie más podrá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acceder a esa propiedad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menos que 1) usted ya hubiese dado un poder notarial financiero; </a:t>
            </a:r>
            <a:r>
              <a:rPr kumimoji="0" lang="es-419" sz="25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2) alguien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 a la corte una petición para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ser “tutor legal de su propiedad”.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Usted puede controlar quien heredará la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 cuando usted muera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Esto se puede hacer nombrando beneficiarios de algunos bienes (usualmente para las cuentas de jubilación y de seguro de vida), de lo contrario, se puede hacer </a:t>
            </a:r>
            <a:r>
              <a:rPr lang="es-419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mediante su última voluntad y t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estamento (si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usted tiene uno,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no</a:t>
            </a:r>
            <a:r>
              <a:rPr lang="es-419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según las normas de la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ley estatal se decidirá cuáles parientes serán sus herederos).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64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anchor="t">
            <a:noAutofit/>
          </a:bodyPr>
          <a:lstStyle/>
          <a:p>
            <a:pPr algn="ctr"/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Parte 4: La posesión de propiedad con un cónyuge: “</a:t>
            </a:r>
            <a:r>
              <a:rPr lang="es-419" sz="4000" b="1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Tenencia bajo comunidad conyugal</a:t>
            </a:r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 fontScale="92500" lnSpcReduction="20000"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“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tenencia bajo comunidad conyugal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” significa que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propiedad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pertenece al matrimonio y </a:t>
            </a: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le pertenece a ninguno de los cónyuges por separado. 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Maryland (y en otros estados),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 que si </a:t>
            </a:r>
            <a:r>
              <a:rPr lang="es-419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los cónyuges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tiene deudas, al acreedor a quien se le debe dinero generalmente no puede tomar ninguna propiedad en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tenencia bajo comunidad conyugal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cuentas bancarias, si uno de los cónyuges queda discapacitado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el otro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cónyuge podrá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acceder a la cuenta bancaria.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las propiedades inmobiliarias, si uno de los cónyuges queda discapacitado, el otro cónyuge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necesitará un poder notarial financiero o la tutela legal para poder vender o hipotecar en nombre del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cónyuge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discapacitado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muere uno de los cónyuges, el otro cónyuge </a:t>
            </a: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automáticamente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hereda este tipo de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93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123" y="556995"/>
            <a:ext cx="10747512" cy="1133693"/>
          </a:xfrm>
        </p:spPr>
        <p:txBody>
          <a:bodyPr anchor="t">
            <a:noAutofit/>
          </a:bodyPr>
          <a:lstStyle/>
          <a:p>
            <a:pPr algn="ctr"/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Parte 4: La propiedad compartida: “</a:t>
            </a:r>
            <a:r>
              <a:rPr lang="es-419" sz="4000" b="1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Copropietarios con derechos de supervivencia</a:t>
            </a:r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1"/>
            <a:ext cx="10058400" cy="4405943"/>
          </a:xfrm>
        </p:spPr>
        <p:txBody>
          <a:bodyPr>
            <a:normAutofit lnSpcReduction="10000"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Puede ser usada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dos o más personas </a:t>
            </a:r>
            <a:r>
              <a:rPr lang="es-419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poseen propiedades</a:t>
            </a:r>
            <a:r>
              <a:rPr kumimoji="0" lang="es-419" sz="25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es-419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cuentas bancarias, si uno de los propietarios </a:t>
            </a:r>
            <a:r>
              <a:rPr lang="es-419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queda discapacitado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los otros propietarios seguirán teniendo acceso a la cuenta bancaria.</a:t>
            </a:r>
            <a:endParaRPr kumimoji="0" lang="es-419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Para las propiedades inmobiliarias,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todos los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propietarios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pueden usar la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pero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uno de los propietarios </a:t>
            </a:r>
            <a:r>
              <a:rPr lang="es-419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queda discapacitado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la propiedad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se debe vender o hipotecar, se requiere que alguien tenga un </a:t>
            </a:r>
            <a:r>
              <a:rPr lang="es-419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poder notarial financiero o </a:t>
            </a:r>
            <a:r>
              <a:rPr lang="es-419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tutela legal</a:t>
            </a:r>
            <a:r>
              <a:rPr lang="es-419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poder hacerlo en nombre del propietario </a:t>
            </a:r>
            <a:r>
              <a:rPr lang="es-419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discapacitado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uno de los propietarios tiene deudas, el acreedor tendrá acceso a la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propiedad para saldar la deuda. 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muere uno de los propietarios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otros propietarios </a:t>
            </a:r>
            <a:r>
              <a:rPr lang="es-419" sz="25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automáticamente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heredan la propiedad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419" sz="2500" dirty="0"/>
          </a:p>
        </p:txBody>
      </p:sp>
    </p:spTree>
    <p:extLst>
      <p:ext uri="{BB962C8B-B14F-4D97-AF65-F5344CB8AC3E}">
        <p14:creationId xmlns:p14="http://schemas.microsoft.com/office/powerpoint/2010/main" val="2498640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anchor="t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4: </a:t>
            </a:r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propiedad compartida: “Propietarios en común”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957"/>
            <a:ext cx="10515601" cy="4610317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Puede ser usada para </a:t>
            </a: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definir la propiedad de dos o más personas.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Puede ser igual pero no necesariamente, </a:t>
            </a: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 de los propietarios puede ser dueño del </a:t>
            </a:r>
            <a:r>
              <a:rPr kumimoji="0" lang="es-419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80% y otro </a:t>
            </a: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propietario puede ser dueño del </a:t>
            </a:r>
            <a:r>
              <a:rPr kumimoji="0" lang="es-419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es-419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cuentas bancarias, si uno de los propietarios </a:t>
            </a: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queda discapacitado</a:t>
            </a: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los otros propietarios seguirán teniendo acceso a la propiedad en cuentas bancarias.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las propiedades inmobiliarias, </a:t>
            </a: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todos los propietarios pueden usar la propiedad, pero si uno de los propietarios </a:t>
            </a: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queda discapacitado</a:t>
            </a: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la propiedad se debe vender o hipotecar, se requiere que alguien tenga un poder notarial financiero o </a:t>
            </a: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tutela legal</a:t>
            </a: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poder hacerlo en nombre del propietario </a:t>
            </a: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discapacitado</a:t>
            </a:r>
            <a:r>
              <a:rPr kumimoji="0" lang="es-419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uno de los propietarios tiene deudas, el acreedor tendrá acceso a la </a:t>
            </a: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 para saldar la deuda. 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muere uno de los propietarios</a:t>
            </a:r>
            <a:r>
              <a:rPr lang="es-419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s-419" sz="22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pudo haber elegido quién heredará su parte</a:t>
            </a:r>
            <a:r>
              <a:rPr kumimoji="0" lang="es-419" sz="22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kumimoji="0" lang="es-419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propiedad mediante un testamento.  </a:t>
            </a:r>
          </a:p>
        </p:txBody>
      </p:sp>
    </p:spTree>
    <p:extLst>
      <p:ext uri="{BB962C8B-B14F-4D97-AF65-F5344CB8AC3E}">
        <p14:creationId xmlns:p14="http://schemas.microsoft.com/office/powerpoint/2010/main" val="3566505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4: </a:t>
            </a:r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 dueño de una propiedad </a:t>
            </a:r>
            <a:b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puede ser algo complejo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053"/>
            <a:ext cx="10515600" cy="4692522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Las distintas formas de ser dueño de una propiedad </a:t>
            </a:r>
            <a:r>
              <a:rPr lang="es-419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pueden combinar.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lvl="0" indent="-228600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 ejemplo, en una casa, la posesión de la propiedad se podría dividir en partes iguales entre los propietarios en común, pero un 50% pertenecería al matrimonio como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tenencia bajo comunidad conyugal 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 el otro 50% </a:t>
            </a:r>
            <a:r>
              <a:rPr lang="es-419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pertenecería a su hija exclusivamente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decisión de cómo titular una</a:t>
            </a:r>
            <a:r>
              <a:rPr lang="es-419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propiedad puede tener un impacto 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significativo en los impuestos, los derechos de los acreedores, la elegibilidad para </a:t>
            </a:r>
            <a:r>
              <a:rPr lang="es-419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recibir beneficios públicos 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 quién puede acceder a su</a:t>
            </a:r>
            <a:r>
              <a:rPr lang="es-419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propiedad o heredarla.</a:t>
            </a:r>
            <a:endParaRPr kumimoji="0" lang="es-419" sz="27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recomendable 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consultar a un abogado antes de hacerle cambios al</a:t>
            </a:r>
            <a:r>
              <a:rPr lang="es-419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título de su propiedad</a:t>
            </a:r>
            <a:r>
              <a:rPr kumimoji="0" lang="es-419" sz="27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2400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5: Los testamentos y transferencias </a:t>
            </a:r>
            <a:b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juicio testamentario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257"/>
            <a:ext cx="10515600" cy="4610317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kumimoji="0" lang="es-419" sz="255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Existen distintas maneras de +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transferir </a:t>
            </a:r>
            <a:r>
              <a:rPr kumimoji="0" lang="es-419" sz="255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propiedad después de morir:</a:t>
            </a:r>
          </a:p>
          <a:p>
            <a:pPr marL="886968" lvl="3" indent="-228600">
              <a:spcBef>
                <a:spcPts val="6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propiedad compartida – la(s) persona(s) que tienen una propiedad conjunta con usted, la recibirá(n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automáticamente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al sobrevivirle. </a:t>
            </a:r>
          </a:p>
          <a:p>
            <a:pPr marL="886968" lvl="3" indent="-228600">
              <a:spcBef>
                <a:spcPts val="6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Nombrando un beneficiario (se conoce también como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transferible al morir “TOD” o pagable al morir “POD”);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usted nombra a quien desea que reciba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propiedad en un formular</a:t>
            </a:r>
            <a:r>
              <a:rPr lang="es-419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 de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designación de beneficiario.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Esto se usa para los seguros de vida, los fondos </a:t>
            </a:r>
            <a:r>
              <a:rPr kumimoji="0" lang="es-419" sz="25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IRAs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401K, TSP,  los certificados de 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s-419" sz="25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epósito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</a:p>
          <a:p>
            <a:pPr marL="886968" lvl="3" indent="-228600">
              <a:spcBef>
                <a:spcPts val="6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 testamento – Es un 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documento legal en el que se e</a:t>
            </a:r>
            <a:r>
              <a:rPr kumimoji="0" lang="es-419" sz="25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specifica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quién desea usted que reciba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propiedad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titulada a su nombre únicamente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(i.e., no es una propiedad compartida y no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hay beneficiario)</a:t>
            </a:r>
          </a:p>
        </p:txBody>
      </p:sp>
    </p:spTree>
    <p:extLst>
      <p:ext uri="{BB962C8B-B14F-4D97-AF65-F5344CB8AC3E}">
        <p14:creationId xmlns:p14="http://schemas.microsoft.com/office/powerpoint/2010/main" val="1758584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77154"/>
          </a:xfrm>
        </p:spPr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5: Algo más sobre los testamentos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51FD0-86CD-43C9-AA95-E7ACE5CDBA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t"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s-419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¿Qué </a:t>
            </a:r>
            <a:r>
              <a:rPr lang="es-419" sz="28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es-419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PUEDE HACER CON UN TESTAMENTO ?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s-419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Nombrar a una o más personas para ser tutor(es) legal(es) de sus hijos menores de edad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Nombrar al representante personal </a:t>
            </a:r>
            <a:r>
              <a:rPr kumimoji="0" lang="es-419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 su patrimonio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Disponer que su </a:t>
            </a:r>
            <a:r>
              <a:rPr lang="es-419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representante personal </a:t>
            </a:r>
            <a:r>
              <a:rPr kumimoji="0" lang="es-419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pueda desempeñarse sin pagar una fianza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21F637-8B0F-4B05-AE88-44DA03AF9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>
            <a:normAutofit fontScale="92500" lnSpcReduction="20000"/>
          </a:bodyPr>
          <a:lstStyle/>
          <a:p>
            <a:r>
              <a:rPr 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QUE NO SE PUEDE HACER CON UN TESTAMENTO</a:t>
            </a:r>
            <a:r>
              <a:rPr lang="en-US" sz="2800" u="sng" dirty="0">
                <a:solidFill>
                  <a:schemeClr val="tx1"/>
                </a:solidFill>
              </a:rPr>
              <a:t>: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31955-3FA5-4F62-B2A4-B04BBF349B8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s-419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se puede invalidar la propiedad compartida ni las disposiciones en materia de beneficiarios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419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se puede quitar a su cónyuge el derecho a su herencia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3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5: ¿Qué se requiere para tener un testamento válido?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60034"/>
            <a:ext cx="10058400" cy="40233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Debe estar escrito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Usted debe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firmarlo en presencia de dos testigos mayores de 18 años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Los testigos deben ver que usted lo firma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**Nota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No se requiere un abogado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pero un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abogado le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puede asesorar con relación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situaciones complicadas como la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planificación para familias mixtas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para miembros de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familia con discapacidades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necesidades especiales.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195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5: ¿Dónde debo mantener mi testamento?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60034"/>
            <a:ext cx="10058400" cy="4023360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 importante asegurarse de que su testamento </a:t>
            </a:r>
            <a:r>
              <a:rPr kumimoji="0" lang="es-419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pueda ser encontrado después de su muerte.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Maryland, usted puede archivar su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testamento en el registro de testamentos de su condado.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Algunas personas lo guardan en su hogar, se lo entregan a su abogado o lo guardan en una caja fuerte. 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guarda su testamento en una caja fuerte,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asegúrese de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que, tras su muerte, otras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personas puedan abrir la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caja fuerte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522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03658"/>
          </a:xfrm>
        </p:spPr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5: ¿Qué es un juicio testamentario?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55304"/>
            <a:ext cx="10058400" cy="4128090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 el proceso de distribuir los bienes dejados en su testamento, si usted tiene uno,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a sus parientes cercanos, si usted no tiene un testamento. </a:t>
            </a:r>
            <a:endParaRPr kumimoji="0" lang="es-419" sz="2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corte nombra 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representante personal de su patrimonio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86968" lvl="3" indent="-2286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usted tiene un testamento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la persona que usted nombre en </a:t>
            </a:r>
            <a:r>
              <a:rPr lang="es-419" sz="25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 como su representante personal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tendrá preferencia sobre otros, si califica.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Antes de que </a:t>
            </a:r>
            <a:r>
              <a:rPr lang="es-419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 bienes puedan ser distribuidos, 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sus últimas deudas y sus impuestos deberán ser pagados.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representante personal e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 responsable de informar a la corte sobre la legalización de los bienes </a:t>
            </a:r>
            <a:r>
              <a:rPr lang="es-419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25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intervalos regulares</a:t>
            </a: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5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 proceso tarda de 9 a 12 meses.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1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 fontScale="90000"/>
          </a:bodyPr>
          <a:lstStyle/>
          <a:p>
            <a:pPr algn="ctr"/>
            <a:r>
              <a:rPr lang="es-419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¿Qué es una directriz médica anticipada?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40834"/>
            <a:ext cx="10058400" cy="3828259"/>
          </a:xfrm>
        </p:spPr>
        <p:txBody>
          <a:bodyPr/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directriz médica anticipada 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documento legal que habla por usted,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usted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mismo ya no puede hacerlo.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directriz médica anticipada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puede contener: </a:t>
            </a:r>
          </a:p>
          <a:p>
            <a:pPr lvl="3">
              <a:spcBef>
                <a:spcPts val="100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o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poder notarial de salud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que le permite elegir a alguien en quien usted confía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tomar decisiones de salud por usted; </a:t>
            </a: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y/o </a:t>
            </a:r>
          </a:p>
          <a:p>
            <a:pPr lvl="3">
              <a:spcBef>
                <a:spcPts val="100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o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 testamento vital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 los tratamientos que usted desea.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11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pPr algn="ctr"/>
            <a:r>
              <a:rPr lang="es-419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5: ¿Cómo puedo evitar un juicio testamentario y hacer que mi propiedad sea transferida más fácilmente a mis seres queridos?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8557"/>
            <a:ext cx="10058400" cy="4174434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beneficiarios en sus cuentas</a:t>
            </a:r>
            <a:endParaRPr kumimoji="0" lang="es-419" sz="27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6968" lvl="3" indent="-2286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</a:t>
            </a: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beneficiarios en sus</a:t>
            </a:r>
            <a:r>
              <a:rPr lang="es-419" sz="2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pólizas de seguro de vida</a:t>
            </a:r>
            <a:endParaRPr kumimoji="0" lang="es-419" sz="27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6968" lvl="3" indent="-2286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Nombre a un </a:t>
            </a:r>
            <a:r>
              <a:rPr lang="es-419" sz="2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beneficiario </a:t>
            </a: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 una cuenta bancaria </a:t>
            </a:r>
            <a:r>
              <a:rPr lang="es-419" sz="2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pagadera al fallecer la persona</a:t>
            </a:r>
            <a:endParaRPr kumimoji="0" lang="es-419" sz="27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6968" lvl="3" indent="-228600">
              <a:spcBef>
                <a:spcPts val="1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un vehículo, complete en el MVA, un</a:t>
            </a: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2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 de transferencia tras la muerte</a:t>
            </a:r>
            <a:endParaRPr kumimoji="0" lang="es-419" sz="27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Transfiera </a:t>
            </a:r>
            <a:r>
              <a:rPr lang="es-419" sz="27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posesión a una</a:t>
            </a: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copropiedad.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Cree un fideicomiso y transfiera la propiedad </a:t>
            </a:r>
            <a:r>
              <a:rPr lang="es-419" sz="27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fideicomiso</a:t>
            </a:r>
            <a:endParaRPr kumimoji="0" lang="es-419" sz="2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Cree una escritura patrimonial vitalicia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695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03658"/>
          </a:xfrm>
        </p:spPr>
        <p:txBody>
          <a:bodyPr anchor="b">
            <a:noAutofit/>
          </a:bodyPr>
          <a:lstStyle/>
          <a:p>
            <a:pPr algn="ctr"/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Parte 6: La posesión de propiedad</a:t>
            </a:r>
            <a:b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419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las escrituras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08313"/>
            <a:ext cx="10058400" cy="4075081"/>
          </a:xfrm>
        </p:spPr>
        <p:txBody>
          <a:bodyPr>
            <a:noAutofit/>
          </a:bodyPr>
          <a:lstStyle/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kumimoji="0" lang="es-419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Para muchos habitantes de Maryland, nuestra vivienda es el </a:t>
            </a:r>
            <a:r>
              <a:rPr lang="es-419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mayor activo y el más importante, </a:t>
            </a:r>
            <a:r>
              <a:rPr kumimoji="0" lang="es-419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 la mejor manera de asegurar que nuestro hogar se mantenga en la familia </a:t>
            </a:r>
            <a:r>
              <a:rPr lang="es-419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s-419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 mediante </a:t>
            </a:r>
            <a:r>
              <a:rPr lang="es-419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kumimoji="0" lang="es-419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adecuada planificación patrimonial.  </a:t>
            </a: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Opciones de </a:t>
            </a:r>
            <a:r>
              <a:rPr lang="es-419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planificación patrimonial</a:t>
            </a:r>
            <a:r>
              <a:rPr kumimoji="0" lang="es-419" sz="280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kumimoji="0" lang="es-419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para los propietarios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,Sans-Serif" panose="020B0604020202020204" pitchFamily="34" charset="0"/>
              <a:buChar char="•"/>
              <a:tabLst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Cambiar la posesión de la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propiedad 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,Sans-Serif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Dejar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la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propiedad en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 testamento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,Sans-Serif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Crear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escritura patrimonial vitalicia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,Sans-Serif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Establecer un 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fideicomiso r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evocable o un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fideicomiso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irrevocable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751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6: El cambio de posesión </a:t>
            </a:r>
            <a:b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propiedad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55304"/>
            <a:ext cx="10058400" cy="4267199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Agregar a u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persona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copropietaria de su vivienda con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derechos de supervivencia puede tener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consecuencias inesperadas.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600" dirty="0">
                <a:solidFill>
                  <a:schemeClr val="tx1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Así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su beneficiario se convertiría en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copropietario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y, al morir usted,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la v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ivienda le sería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transferida a él o ella. 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El beneficio es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que la v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ivienda 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pasaría a su beneficiario sin un juicio testamentario.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Sin embargo, si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su beneficiario tiene a</a:t>
            </a: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creedores o deudas pendientes, esa deuda se puede anexar a la propiedad y crear un gravamen sobre la vivienda. 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Si usted quisiera vender o refinanciar, necesitaría el </a:t>
            </a:r>
            <a:r>
              <a:rPr lang="es-419" sz="26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permiso de su beneficiario. </a:t>
            </a:r>
            <a:endParaRPr kumimoji="0" lang="es-419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0801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56667"/>
          </a:xfrm>
        </p:spPr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6: Dejar la propiedad en su testamento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60034"/>
            <a:ext cx="10058400" cy="4023360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Si usted es el único dueño de su vivienda, puede dejar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la en su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testamento.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Si decide dejar su vivienda en un testamento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deberá ser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distribuida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mediante juicio testamentario. 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Este proceso regularmente se tarda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de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9 a 12 meses. 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741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6: Crear una escritura</a:t>
            </a:r>
            <a:b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patrimonial vitalicia</a:t>
            </a:r>
            <a:endParaRPr lang="es-419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60034"/>
            <a:ext cx="10058400" cy="4023360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Con l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 escritura de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patrimonio vitalicio, los dueños mantienen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posesión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de la vivienda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durante toda su vida y, después de su muerte, pasa a sus beneficiarios nombrados. 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Existen dos clases de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escrituras patrimoniales vitalicias: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El patrimonio vitalicio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con facultades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El patrimonio vitalicio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facultades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106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56667"/>
          </a:xfrm>
        </p:spPr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6: El patrimonio vitalicio con facultades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60034"/>
            <a:ext cx="10058400" cy="4280746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La vivienda sería transferida a su beneficiario después de su muerte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sin necesidad de un juicio testamentario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 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Un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beneficio es que usted podría vender, hipotecar, ceder la escritura, etc., sin el consentimiento de su beneficiario. 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Sin embargo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una desventaja de este tipo de escritura es que, si usted es elegible para recibir Medicaid y es admitido en un hogar de ancianos y luego ellos deciden que usted no puede volver a su casa, tras su muerte, el Esta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puede reclamar un reembolso usando los bienes que usted dejó. 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7921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09675"/>
          </a:xfrm>
        </p:spPr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6: El patrimonio vitalicio sin facultades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2052"/>
            <a:ext cx="10206824" cy="4513029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Beneficio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: Después de su muerte, el patrimonio se t</a:t>
            </a:r>
            <a:r>
              <a:rPr kumimoji="0" lang="es-419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ransfiere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a su beneficiario, sin  necesidad de un juicio testamentario.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Una desventaja con este tipo de escritura es que usted no puede vender ni refinanciar su vivienda sin el permiso de su beneficiario, 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Si usted solicita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cuidado en el hogar o cuidado médico a largo plazo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como en un hogar para ancianos, dentro de 5 años después de firmar la escritura, se aplicará un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período de penalidad sobre el valor de la vivienda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 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La duración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del período de penalidad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dependerá de cuándo solicitó usted el cuidado a largo plazo y del valor de la vivienda. 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46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/>
          <a:p>
            <a:pPr algn="ctr"/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6: Los fideicomisos revocables</a:t>
            </a:r>
            <a:b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419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irrevocables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834037"/>
          </a:xfrm>
        </p:spPr>
        <p:txBody>
          <a:bodyPr>
            <a:noAutofit/>
          </a:bodyPr>
          <a:lstStyle/>
          <a:p>
            <a:pPr marL="457200" lvl="0" indent="-457200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Fideicomisos revocables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: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Es un fondo o fideicomiso establecido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para usted mientras vive. Usted puede transferir su propiedad a un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fideicomiso revocable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en el que usted es el fideicomisario y único beneficiario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mientras vive. Usted puede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modificar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o revocar el fideicomiso. Cuando usted muera, su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vivienda se puede transferir a los beneficiarios del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fideicomiso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 </a:t>
            </a:r>
            <a:endParaRPr kumimoji="0" lang="es-419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Una ventaja es que se ahorra el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costo del juicio testamentario.</a:t>
            </a:r>
          </a:p>
          <a:p>
            <a:pPr marL="914400" lvl="1" indent="-4572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Una desventaja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es el costo adicional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de establecer el fideicomiso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 </a:t>
            </a:r>
          </a:p>
          <a:p>
            <a:pPr marL="457200" lvl="0" indent="-4572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Los fideicomisos irrevocables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: Usted n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o los puede modificar ni revocar.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</a:p>
          <a:p>
            <a:pPr marL="914400" marR="0" lvl="1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La ventaja es que se preserva el valor de la vivienda para sus beneficiarios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 </a:t>
            </a:r>
            <a:endParaRPr kumimoji="0" lang="es-419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914400" lvl="1" indent="-4572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La </a:t>
            </a:r>
            <a:r>
              <a:rPr lang="es-419" sz="2500" dirty="0">
                <a:solidFill>
                  <a:prstClr val="black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desventaja </a:t>
            </a:r>
            <a:r>
              <a:rPr kumimoji="0" lang="es-419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es la pérdida del control y el costo de establecer el fideicomiso.</a:t>
            </a:r>
            <a:endParaRPr kumimoji="0" lang="es-419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63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 fontScale="90000"/>
          </a:bodyPr>
          <a:lstStyle/>
          <a:p>
            <a:pPr algn="ctr"/>
            <a:r>
              <a:rPr lang="es-419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¿Por qué debo firmar una directriz médica anticipada?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/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 médica anticipada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 ayudará a garantizar que el cuidado de salud que usted reciba es consistente con sus deseos en cuanto a su calidad de vida.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Al expresar sus deseos con claridad a sus seres queridos en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una directriz médica anticipada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usted les ayudará con la difícil tarea de tomar decisiones de salud por usted.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sus seres queridos saben qué cuidado de salud desea usted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saber esto puede ayudarles a aliviar el sentido de culpa y a evitar amargas disputas familiares.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6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 fontScale="90000"/>
          </a:bodyPr>
          <a:lstStyle/>
          <a:p>
            <a:pPr algn="ctr"/>
            <a:r>
              <a:rPr lang="es-419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¿Dónde puedo conseguir un formulario de directriz médica anticipada?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/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iscal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de Maryland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tiene un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 de directriz médica anticipada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que puede descargarse aquí: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https://www.marylandattorneygeneral.gov/Health%20Policy%20Documents/adirective.pdf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Para pedir una versión impresa escriba 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adforms@oag.state.md.us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 llame al 410-576-7000 y se le enviará una copia por correo.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Otras organizaciones ofrecen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formularios de directriz médica anticipada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que son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legalmente válidos en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Maryland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718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 fontScale="90000"/>
          </a:bodyPr>
          <a:lstStyle/>
          <a:p>
            <a:pPr algn="ctr"/>
            <a:r>
              <a:rPr lang="es-419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¿Cómo puedo tener la seguridad de que mi directriz médica anticipada es válida?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 médica anticipada 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(AMD) debe ser para el cuidado de salud.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Usted debe firmar y escribir la fecha en la directriz, además, necesita 2 testigos.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Los testigos no pueden incluir a alguien que usted haya nombrado para tomar sus decisiones de salud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y, al morir usted, solo 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uno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los testigos se puede beneficiar económicamente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Usted no necesita un notario, pero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notario 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puede ser uno de sus testigos.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Usted no necesita un abogado, pero un abogado 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 puede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asesorar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Una directriz 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creada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en otro e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tado también es válida </a:t>
            </a:r>
            <a:r>
              <a:rPr lang="es-419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s-419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Maryland.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1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 fontScale="90000"/>
          </a:bodyPr>
          <a:lstStyle/>
          <a:p>
            <a:pPr algn="ctr"/>
            <a:r>
              <a:rPr lang="es-419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¿Puedo completar una directriz médica anticipada sin testigos?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Usted puede completar una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 médica anticipada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por internet y sin testigos. 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En el sitio web se le pedirá información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personal para verificar que sí es usted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El sitio MyDirectives.com ha sido aprobado por la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Comisión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del Cuidado de Salud de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Maryland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porque cumple ciertos estándares. El sitio MyDirectives.com está en: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https://mydirectives.com/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Una ventaja adicional de una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 médica anticipada por internet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es que se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puede guardar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 acceder por internet.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8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 fontScale="90000"/>
          </a:bodyPr>
          <a:lstStyle/>
          <a:p>
            <a:pPr algn="ctr"/>
            <a:r>
              <a:rPr lang="es-419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¿Dónde debo mantener mi directriz médica anticipada?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Mantenga su </a:t>
            </a:r>
            <a:r>
              <a:rPr lang="es-419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 médica anticipada </a:t>
            </a: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donde pueda encontrarla con facilidad.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Dele una copia de su </a:t>
            </a:r>
            <a:r>
              <a:rPr lang="es-419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 médica anticipada a su</a:t>
            </a: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419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agente de cuidado de salud</a:t>
            </a: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y a su doctor.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Complete una tarjeta de bolsillo en la que indique que usted tiene una </a:t>
            </a:r>
            <a:r>
              <a:rPr lang="es-419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 médica anticipada</a:t>
            </a: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quién tiene una copia de la </a:t>
            </a:r>
            <a:r>
              <a:rPr lang="es-419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directriz, quién es su agente de cuidado de salud </a:t>
            </a: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 su</a:t>
            </a:r>
            <a:r>
              <a:rPr lang="es-419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información de contacto.</a:t>
            </a:r>
            <a:endParaRPr kumimoji="0" lang="es-419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419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Oficina del Fiscal </a:t>
            </a: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General de </a:t>
            </a:r>
            <a:r>
              <a:rPr lang="es-419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Maryland tiene una tarjeta de bolsillo disponible en</a:t>
            </a:r>
            <a:r>
              <a:rPr kumimoji="0" lang="es-419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https://www.marylandattorneygeneral.gov/Health%20Policy%20Documents/adDir_cards.pdf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97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90CA-B121-40BC-9E9B-51318BFF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3" y="556995"/>
            <a:ext cx="10787269" cy="1133693"/>
          </a:xfrm>
        </p:spPr>
        <p:txBody>
          <a:bodyPr>
            <a:noAutofit/>
          </a:bodyPr>
          <a:lstStyle/>
          <a:p>
            <a:pPr algn="ctr"/>
            <a:r>
              <a:rPr lang="es-419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1: ¿Qué es un formulario de órdenes médicas para opciones de tratamiento que prolongan la vida (MOLST)?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B85637-C479-4C3F-A53C-6DFEBA1F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5062"/>
            <a:ext cx="10058400" cy="397403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formulario de órdenes médicas para el tratamiento que prolonga la vida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(MOLST)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 un formulario médico firmado por su médico, por la enfermera practicante o por el auxiliar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médico.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formulario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MOLST contiene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órdenes médicas sobre los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tratamientos que prolongan la vida como la reanimación cardiopulmonar (CPR), los respiradores artificiales, los tubos de alimentación, etc.</a:t>
            </a:r>
          </a:p>
          <a:p>
            <a:pPr marL="342900" lvl="0" indent="-3429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formulario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MOLST contiene 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órdenes médicas </a:t>
            </a:r>
            <a:r>
              <a:rPr kumimoji="0" lang="es-419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para cumplir sus deseos</a:t>
            </a:r>
            <a:r>
              <a:rPr lang="es-419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tratamiento para su condición médica.</a:t>
            </a:r>
            <a:endParaRPr kumimoji="0" lang="es-419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166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6F2F9443A23644A7BECCFFBFAF7B11" ma:contentTypeVersion="1" ma:contentTypeDescription="Create a new document." ma:contentTypeScope="" ma:versionID="1c5e94b8362f9b12b4fb2a7bd0d31207">
  <xsd:schema xmlns:xsd="http://www.w3.org/2001/XMLSchema" xmlns:xs="http://www.w3.org/2001/XMLSchema" xmlns:p="http://schemas.microsoft.com/office/2006/metadata/properties" xmlns:ns2="d7e130aa-ca30-4865-99a5-89368e91b7b7" targetNamespace="http://schemas.microsoft.com/office/2006/metadata/properties" ma:root="true" ma:fieldsID="f23d2b60ebc80458e4a47bef05bd1411" ns2:_="">
    <xsd:import namespace="d7e130aa-ca30-4865-99a5-89368e91b7b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130aa-ca30-4865-99a5-89368e91b7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0331C5-3CC9-477D-A3BB-F726EA5B6856}"/>
</file>

<file path=customXml/itemProps2.xml><?xml version="1.0" encoding="utf-8"?>
<ds:datastoreItem xmlns:ds="http://schemas.openxmlformats.org/officeDocument/2006/customXml" ds:itemID="{15BBD8EB-6DC2-4E46-B691-32CB83AE520A}"/>
</file>

<file path=customXml/itemProps3.xml><?xml version="1.0" encoding="utf-8"?>
<ds:datastoreItem xmlns:ds="http://schemas.openxmlformats.org/officeDocument/2006/customXml" ds:itemID="{F452E1EE-7E4F-4963-B86A-F6E9318B9B1E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5978</TotalTime>
  <Words>3703</Words>
  <Application>Microsoft Office PowerPoint</Application>
  <PresentationFormat>Widescreen</PresentationFormat>
  <Paragraphs>207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Arial,Sans-Serif</vt:lpstr>
      <vt:lpstr>Calibri</vt:lpstr>
      <vt:lpstr>Calibri Light</vt:lpstr>
      <vt:lpstr>Courier New</vt:lpstr>
      <vt:lpstr>Tahoma</vt:lpstr>
      <vt:lpstr>Times New Roman</vt:lpstr>
      <vt:lpstr>Retrospect</vt:lpstr>
      <vt:lpstr>La protección de su familia: Importancia de los documentos de vida, salud y planificación patrimonial</vt:lpstr>
      <vt:lpstr>Objetivo &amp; Agenda </vt:lpstr>
      <vt:lpstr>Parte 1: ¿Qué es una directriz médica anticipada? </vt:lpstr>
      <vt:lpstr>Parte 1: ¿Por qué debo firmar una directriz médica anticipada?</vt:lpstr>
      <vt:lpstr>Parte 1: ¿Dónde puedo conseguir un formulario de directriz médica anticipada?</vt:lpstr>
      <vt:lpstr>Parte 1: ¿Cómo puedo tener la seguridad de que mi directriz médica anticipada es válida?</vt:lpstr>
      <vt:lpstr>Parte 1: ¿Puedo completar una directriz médica anticipada sin testigos?</vt:lpstr>
      <vt:lpstr>Parte 1: ¿Dónde debo mantener mi directriz médica anticipada?</vt:lpstr>
      <vt:lpstr>Parte 1: ¿Qué es un formulario de órdenes médicas para opciones de tratamiento que prolongan la vida (MOLST)?</vt:lpstr>
      <vt:lpstr>Parte 1: Si firmo una directriz médica anticipada que contiene mi testamento de vida, ¿por qué necesito también un formulario MOLST?</vt:lpstr>
      <vt:lpstr>Parte 1: ¿Dónde debo mantener mi formulario MOLST completo?</vt:lpstr>
      <vt:lpstr>Parte 1: ¿Dónde encuentro más información sobre los formularios de directrices médicas anticipadas y MOLST?</vt:lpstr>
      <vt:lpstr>Parte 2: Manejo de las decisiones financieras</vt:lpstr>
      <vt:lpstr>Parte 2: Manejo de las decisiones financieras</vt:lpstr>
      <vt:lpstr>Parte 2: Manejo de las decisiones financieras</vt:lpstr>
      <vt:lpstr>Parte 2: Manejo de las decisiones financieras</vt:lpstr>
      <vt:lpstr>Parte 3: El tutor legal en espera</vt:lpstr>
      <vt:lpstr>Parte 4: La titulación de propiedades</vt:lpstr>
      <vt:lpstr>Parte 4: Formas de posesión/titulación  de propiedades</vt:lpstr>
      <vt:lpstr>Parte 4: La posesión exclusiva de propiedad</vt:lpstr>
      <vt:lpstr>Parte 4: La posesión de propiedad con un cónyuge: “Tenencia bajo comunidad conyugal” </vt:lpstr>
      <vt:lpstr>Parte 4: La propiedad compartida: “Copropietarios con derechos de supervivencia” </vt:lpstr>
      <vt:lpstr>Parte 4: La propiedad compartida: “Propietarios en común” </vt:lpstr>
      <vt:lpstr>Parte 4: Ser dueño de una propiedad  puede ser algo complejo</vt:lpstr>
      <vt:lpstr>Parte 5: Los testamentos y transferencias  sin juicio testamentario</vt:lpstr>
      <vt:lpstr>Parte 5: Algo más sobre los testamentos</vt:lpstr>
      <vt:lpstr>Parte 5: ¿Qué se requiere para tener un testamento válido?</vt:lpstr>
      <vt:lpstr>Parte 5: ¿Dónde debo mantener mi testamento?</vt:lpstr>
      <vt:lpstr>Parte 5: ¿Qué es un juicio testamentario?</vt:lpstr>
      <vt:lpstr>Parte 5: ¿Cómo puedo evitar un juicio testamentario y hacer que mi propiedad sea transferida más fácilmente a mis seres queridos?</vt:lpstr>
      <vt:lpstr>Parte 6: La posesión de propiedad  y las escrituras</vt:lpstr>
      <vt:lpstr>Parte 6: El cambio de posesión  de la propiedad</vt:lpstr>
      <vt:lpstr>Parte 6: Dejar la propiedad en su testamento</vt:lpstr>
      <vt:lpstr>Parte 6: Crear una escritura patrimonial vitalicia</vt:lpstr>
      <vt:lpstr>Parte 6: El patrimonio vitalicio con facultades</vt:lpstr>
      <vt:lpstr>Parte 6: El patrimonio vitalicio sin facultades</vt:lpstr>
      <vt:lpstr>Parte 6: Los fideicomisos revocables  e irrevocables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Your Family – The Importance of Life, Health and Estate Planning Documents</dc:title>
  <dc:creator>Mathieu Fick</dc:creator>
  <cp:lastModifiedBy>Danielle M. Cruttenden</cp:lastModifiedBy>
  <cp:revision>147</cp:revision>
  <dcterms:created xsi:type="dcterms:W3CDTF">2020-10-13T20:19:43Z</dcterms:created>
  <dcterms:modified xsi:type="dcterms:W3CDTF">2020-10-22T16:02:02Z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0x0101002D6F2F9443A23644A7BECCFFBFAF7B11</vt:lpwstr>
  </property>
</Properties>
</file>