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7" r:id="rId3"/>
    <p:sldId id="258" r:id="rId4"/>
    <p:sldId id="259" r:id="rId5"/>
    <p:sldId id="261" r:id="rId6"/>
    <p:sldId id="301" r:id="rId7"/>
    <p:sldId id="300" r:id="rId8"/>
    <p:sldId id="302" r:id="rId9"/>
    <p:sldId id="303" r:id="rId10"/>
    <p:sldId id="304" r:id="rId11"/>
    <p:sldId id="306" r:id="rId12"/>
    <p:sldId id="309" r:id="rId13"/>
    <p:sldId id="285" r:id="rId14"/>
    <p:sldId id="299" r:id="rId15"/>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5"/>
    <a:srgbClr val="000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44019" autoAdjust="0"/>
  </p:normalViewPr>
  <p:slideViewPr>
    <p:cSldViewPr>
      <p:cViewPr varScale="1">
        <p:scale>
          <a:sx n="53" d="100"/>
          <a:sy n="53" d="100"/>
        </p:scale>
        <p:origin x="990"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pPr>
              <a:defRPr/>
            </a:pPr>
            <a:endParaRPr lang="en-US"/>
          </a:p>
        </p:txBody>
      </p:sp>
      <p:sp>
        <p:nvSpPr>
          <p:cNvPr id="79875" name="Rectangle 3"/>
          <p:cNvSpPr>
            <a:spLocks noGrp="1" noChangeArrowheads="1"/>
          </p:cNvSpPr>
          <p:nvPr>
            <p:ph type="dt" sz="quarter" idx="1"/>
          </p:nvPr>
        </p:nvSpPr>
        <p:spPr bwMode="auto">
          <a:xfrm>
            <a:off x="3885581"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pPr>
              <a:defRPr/>
            </a:pPr>
            <a:endParaRPr lang="en-US"/>
          </a:p>
        </p:txBody>
      </p:sp>
      <p:sp>
        <p:nvSpPr>
          <p:cNvPr id="79876" name="Rectangle 4"/>
          <p:cNvSpPr>
            <a:spLocks noGrp="1" noChangeArrowheads="1"/>
          </p:cNvSpPr>
          <p:nvPr>
            <p:ph type="ftr" sz="quarter" idx="2"/>
          </p:nvPr>
        </p:nvSpPr>
        <p:spPr bwMode="auto">
          <a:xfrm>
            <a:off x="3" y="8831268"/>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pPr>
              <a:defRPr/>
            </a:pPr>
            <a:endParaRPr lang="en-US"/>
          </a:p>
        </p:txBody>
      </p:sp>
      <p:sp>
        <p:nvSpPr>
          <p:cNvPr id="79877" name="Rectangle 5"/>
          <p:cNvSpPr>
            <a:spLocks noGrp="1" noChangeArrowheads="1"/>
          </p:cNvSpPr>
          <p:nvPr>
            <p:ph type="sldNum" sz="quarter" idx="3"/>
          </p:nvPr>
        </p:nvSpPr>
        <p:spPr bwMode="auto">
          <a:xfrm>
            <a:off x="3885581" y="8831268"/>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44464A3F-9A7E-4F1A-89A9-033AB878B7A3}" type="slidenum">
              <a:rPr lang="en-US"/>
              <a:pPr>
                <a:defRPr/>
              </a:pPr>
              <a:t>‹#›</a:t>
            </a:fld>
            <a:endParaRPr lang="en-US"/>
          </a:p>
        </p:txBody>
      </p:sp>
    </p:spTree>
    <p:extLst>
      <p:ext uri="{BB962C8B-B14F-4D97-AF65-F5344CB8AC3E}">
        <p14:creationId xmlns:p14="http://schemas.microsoft.com/office/powerpoint/2010/main" val="3510485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026"/>
          <p:cNvSpPr>
            <a:spLocks noGrp="1" noChangeArrowheads="1"/>
          </p:cNvSpPr>
          <p:nvPr>
            <p:ph type="hdr" sz="quarter"/>
          </p:nvPr>
        </p:nvSpPr>
        <p:spPr bwMode="auto">
          <a:xfrm>
            <a:off x="3"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pPr>
              <a:defRPr/>
            </a:pPr>
            <a:endParaRPr lang="en-US"/>
          </a:p>
        </p:txBody>
      </p:sp>
      <p:sp>
        <p:nvSpPr>
          <p:cNvPr id="30723" name="Rectangle 1027"/>
          <p:cNvSpPr>
            <a:spLocks noGrp="1" noChangeArrowheads="1"/>
          </p:cNvSpPr>
          <p:nvPr>
            <p:ph type="dt" idx="1"/>
          </p:nvPr>
        </p:nvSpPr>
        <p:spPr bwMode="auto">
          <a:xfrm>
            <a:off x="3885581"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pPr>
              <a:defRPr/>
            </a:pPr>
            <a:endParaRPr lang="en-US"/>
          </a:p>
        </p:txBody>
      </p:sp>
      <p:sp>
        <p:nvSpPr>
          <p:cNvPr id="3076"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1029"/>
          <p:cNvSpPr>
            <a:spLocks noGrp="1" noChangeArrowheads="1"/>
          </p:cNvSpPr>
          <p:nvPr>
            <p:ph type="body" sz="quarter" idx="3"/>
          </p:nvPr>
        </p:nvSpPr>
        <p:spPr bwMode="auto">
          <a:xfrm>
            <a:off x="914713" y="4416430"/>
            <a:ext cx="5028579"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1030"/>
          <p:cNvSpPr>
            <a:spLocks noGrp="1" noChangeArrowheads="1"/>
          </p:cNvSpPr>
          <p:nvPr>
            <p:ph type="ftr" sz="quarter" idx="4"/>
          </p:nvPr>
        </p:nvSpPr>
        <p:spPr bwMode="auto">
          <a:xfrm>
            <a:off x="3" y="8831268"/>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pPr>
              <a:defRPr/>
            </a:pPr>
            <a:endParaRPr lang="en-US"/>
          </a:p>
        </p:txBody>
      </p:sp>
      <p:sp>
        <p:nvSpPr>
          <p:cNvPr id="30727" name="Rectangle 1031"/>
          <p:cNvSpPr>
            <a:spLocks noGrp="1" noChangeArrowheads="1"/>
          </p:cNvSpPr>
          <p:nvPr>
            <p:ph type="sldNum" sz="quarter" idx="5"/>
          </p:nvPr>
        </p:nvSpPr>
        <p:spPr bwMode="auto">
          <a:xfrm>
            <a:off x="3885581" y="8831268"/>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CED59236-037A-4D75-9BC5-741E2E5F3839}" type="slidenum">
              <a:rPr lang="en-US"/>
              <a:pPr>
                <a:defRPr/>
              </a:pPr>
              <a:t>‹#›</a:t>
            </a:fld>
            <a:endParaRPr lang="en-US"/>
          </a:p>
        </p:txBody>
      </p:sp>
    </p:spTree>
    <p:extLst>
      <p:ext uri="{BB962C8B-B14F-4D97-AF65-F5344CB8AC3E}">
        <p14:creationId xmlns:p14="http://schemas.microsoft.com/office/powerpoint/2010/main" val="797802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EB57BE55-CBB8-464E-A722-0163479DC888}" type="slidenum">
              <a:rPr lang="en-US" sz="1200" smtClean="0"/>
              <a:pPr/>
              <a:t>1</a:t>
            </a:fld>
            <a:endParaRPr lang="en-US" sz="12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362751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D560CFA6-3DD3-4E79-A333-9BF5DF26B0E2}" type="slidenum">
              <a:rPr lang="en-US" sz="1200" smtClean="0"/>
              <a:pPr/>
              <a:t>10</a:t>
            </a:fld>
            <a:endParaRPr 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r>
              <a:rPr lang="en-US" b="1" dirty="0" smtClean="0">
                <a:cs typeface="Times New Roman" panose="02020603050405020304" pitchFamily="18" charset="0"/>
              </a:rPr>
              <a:t>.</a:t>
            </a:r>
          </a:p>
        </p:txBody>
      </p:sp>
    </p:spTree>
    <p:extLst>
      <p:ext uri="{BB962C8B-B14F-4D97-AF65-F5344CB8AC3E}">
        <p14:creationId xmlns:p14="http://schemas.microsoft.com/office/powerpoint/2010/main" val="628868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931F58AC-04E7-469F-A58A-3589808FDDE1}" type="slidenum">
              <a:rPr lang="en-US" sz="1200" smtClean="0"/>
              <a:pPr/>
              <a:t>11</a:t>
            </a:fld>
            <a:endParaRPr 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882744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dirty="0" smtClean="0"/>
          </a:p>
        </p:txBody>
      </p:sp>
      <p:sp>
        <p:nvSpPr>
          <p:cNvPr id="36868" name="Slide Number Placeholder 3"/>
          <p:cNvSpPr>
            <a:spLocks noGrp="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0793F880-AA21-430E-9A04-643FA1C5E8EA}" type="slidenum">
              <a:rPr lang="en-US" sz="1200" smtClean="0"/>
              <a:pPr/>
              <a:t>12</a:t>
            </a:fld>
            <a:endParaRPr lang="en-US" sz="1200" smtClean="0"/>
          </a:p>
        </p:txBody>
      </p:sp>
    </p:spTree>
    <p:extLst>
      <p:ext uri="{BB962C8B-B14F-4D97-AF65-F5344CB8AC3E}">
        <p14:creationId xmlns:p14="http://schemas.microsoft.com/office/powerpoint/2010/main" val="190905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9D270D01-7D1F-46EF-A893-364CD6BB4BDB}" type="slidenum">
              <a:rPr lang="en-US" sz="1200" smtClean="0"/>
              <a:pPr/>
              <a:t>13</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b="1" dirty="0" smtClean="0"/>
          </a:p>
        </p:txBody>
      </p:sp>
    </p:spTree>
    <p:extLst>
      <p:ext uri="{BB962C8B-B14F-4D97-AF65-F5344CB8AC3E}">
        <p14:creationId xmlns:p14="http://schemas.microsoft.com/office/powerpoint/2010/main" val="97440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90B25CDF-B2FD-4AE6-8D4E-571D0F118677}" type="slidenum">
              <a:rPr lang="en-US" sz="1200" smtClean="0"/>
              <a:pPr/>
              <a:t>14</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67493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A7A958B8-9F93-416F-B36B-4A6602EFCAE6}" type="slidenum">
              <a:rPr lang="en-US" sz="1200" smtClean="0"/>
              <a:pPr/>
              <a:t>2</a:t>
            </a:fld>
            <a:endParaRPr lang="en-US" sz="120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26033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C340507B-E76E-4FB1-9990-2423A003C73F}" type="slidenum">
              <a:rPr lang="en-US" sz="1200" smtClean="0"/>
              <a:pPr/>
              <a:t>3</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29892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A7191DA3-2BF9-46F7-86DA-F164F1896459}" type="slidenum">
              <a:rPr lang="en-US" sz="1200" smtClean="0"/>
              <a:pPr/>
              <a:t>4</a:t>
            </a:fld>
            <a:endParaRPr 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dirty="0" smtClean="0">
              <a:cs typeface="Times New Roman" panose="02020603050405020304" pitchFamily="18" charset="0"/>
            </a:endParaRPr>
          </a:p>
        </p:txBody>
      </p:sp>
    </p:spTree>
    <p:extLst>
      <p:ext uri="{BB962C8B-B14F-4D97-AF65-F5344CB8AC3E}">
        <p14:creationId xmlns:p14="http://schemas.microsoft.com/office/powerpoint/2010/main" val="4136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BF86923C-913D-4D27-B2BE-50EDB89BB694}" type="slidenum">
              <a:rPr lang="en-US" sz="1200" smtClean="0"/>
              <a:pPr/>
              <a:t>5</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78585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1EC756D5-7A85-46A3-AF6C-0D753537E935}" type="slidenum">
              <a:rPr lang="en-US" sz="1200" smtClean="0"/>
              <a:pPr/>
              <a:t>6</a:t>
            </a:fld>
            <a:endParaRPr 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37478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C6954873-3DB6-428E-ADA3-9054E603F979}" type="slidenum">
              <a:rPr lang="en-US" sz="1200" smtClean="0"/>
              <a:pPr/>
              <a:t>7</a:t>
            </a:fld>
            <a:endParaRPr lang="en-US" sz="120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4" eaLnBrk="1" hangingPunct="1">
              <a:lnSpc>
                <a:spcPct val="90000"/>
              </a:lnSpc>
            </a:pPr>
            <a:endParaRPr lang="en-US" sz="2400" b="1" dirty="0" smtClean="0">
              <a:cs typeface="Times New Roman" panose="02020603050405020304" pitchFamily="18" charset="0"/>
            </a:endParaRPr>
          </a:p>
        </p:txBody>
      </p:sp>
    </p:spTree>
    <p:extLst>
      <p:ext uri="{BB962C8B-B14F-4D97-AF65-F5344CB8AC3E}">
        <p14:creationId xmlns:p14="http://schemas.microsoft.com/office/powerpoint/2010/main" val="2057163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dirty="0" smtClean="0"/>
          </a:p>
        </p:txBody>
      </p:sp>
      <p:sp>
        <p:nvSpPr>
          <p:cNvPr id="24580" name="Slide Number Placeholder 3"/>
          <p:cNvSpPr>
            <a:spLocks noGrp="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988A89AD-7F0E-41B1-92DA-023F4A69ACBF}" type="slidenum">
              <a:rPr lang="en-US" sz="1200" smtClean="0"/>
              <a:pPr/>
              <a:t>8</a:t>
            </a:fld>
            <a:endParaRPr lang="en-US" sz="1200" smtClean="0"/>
          </a:p>
        </p:txBody>
      </p:sp>
    </p:spTree>
    <p:extLst>
      <p:ext uri="{BB962C8B-B14F-4D97-AF65-F5344CB8AC3E}">
        <p14:creationId xmlns:p14="http://schemas.microsoft.com/office/powerpoint/2010/main" val="1423310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61D4F209-DD3B-49C5-BAA9-E3D4C50C5867}" type="slidenum">
              <a:rPr lang="en-US" sz="1200" smtClean="0"/>
              <a:pPr/>
              <a:t>9</a:t>
            </a:fld>
            <a:endParaRPr lang="en-US" sz="1200" smtClean="0"/>
          </a:p>
        </p:txBody>
      </p:sp>
    </p:spTree>
    <p:extLst>
      <p:ext uri="{BB962C8B-B14F-4D97-AF65-F5344CB8AC3E}">
        <p14:creationId xmlns:p14="http://schemas.microsoft.com/office/powerpoint/2010/main" val="392657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FF903899-F85D-4539-BF41-37AE45D68E65}" type="slidenum">
              <a:rPr lang="en-US"/>
              <a:pPr>
                <a:defRPr/>
              </a:pPr>
              <a:t>‹#›</a:t>
            </a:fld>
            <a:endParaRPr lang="en-US"/>
          </a:p>
        </p:txBody>
      </p:sp>
    </p:spTree>
    <p:extLst>
      <p:ext uri="{BB962C8B-B14F-4D97-AF65-F5344CB8AC3E}">
        <p14:creationId xmlns:p14="http://schemas.microsoft.com/office/powerpoint/2010/main" val="417064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C38541D-619B-4439-A95B-79B9CED278EC}" type="slidenum">
              <a:rPr lang="en-US"/>
              <a:pPr>
                <a:defRPr/>
              </a:pPr>
              <a:t>‹#›</a:t>
            </a:fld>
            <a:endParaRPr lang="en-US"/>
          </a:p>
        </p:txBody>
      </p:sp>
    </p:spTree>
    <p:extLst>
      <p:ext uri="{BB962C8B-B14F-4D97-AF65-F5344CB8AC3E}">
        <p14:creationId xmlns:p14="http://schemas.microsoft.com/office/powerpoint/2010/main" val="143708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2A8E3EF-FF34-4792-879D-C5B9592D16DA}" type="slidenum">
              <a:rPr lang="en-US"/>
              <a:pPr>
                <a:defRPr/>
              </a:pPr>
              <a:t>‹#›</a:t>
            </a:fld>
            <a:endParaRPr lang="en-US"/>
          </a:p>
        </p:txBody>
      </p:sp>
    </p:spTree>
    <p:extLst>
      <p:ext uri="{BB962C8B-B14F-4D97-AF65-F5344CB8AC3E}">
        <p14:creationId xmlns:p14="http://schemas.microsoft.com/office/powerpoint/2010/main" val="365795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2C9A494-D3AE-48D5-A599-64E6DF22566F}" type="slidenum">
              <a:rPr lang="en-US"/>
              <a:pPr>
                <a:defRPr/>
              </a:pPr>
              <a:t>‹#›</a:t>
            </a:fld>
            <a:endParaRPr lang="en-US"/>
          </a:p>
        </p:txBody>
      </p:sp>
    </p:spTree>
    <p:extLst>
      <p:ext uri="{BB962C8B-B14F-4D97-AF65-F5344CB8AC3E}">
        <p14:creationId xmlns:p14="http://schemas.microsoft.com/office/powerpoint/2010/main" val="3369556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19201BE-71B4-4DA3-90BF-B03A1F28837A}" type="slidenum">
              <a:rPr lang="en-US"/>
              <a:pPr>
                <a:defRPr/>
              </a:pPr>
              <a:t>‹#›</a:t>
            </a:fld>
            <a:endParaRPr lang="en-US"/>
          </a:p>
        </p:txBody>
      </p:sp>
    </p:spTree>
    <p:extLst>
      <p:ext uri="{BB962C8B-B14F-4D97-AF65-F5344CB8AC3E}">
        <p14:creationId xmlns:p14="http://schemas.microsoft.com/office/powerpoint/2010/main" val="165002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664CDC4-9DD5-4AB2-A6A6-3C48029347FA}" type="slidenum">
              <a:rPr lang="en-US"/>
              <a:pPr>
                <a:defRPr/>
              </a:pPr>
              <a:t>‹#›</a:t>
            </a:fld>
            <a:endParaRPr lang="en-US"/>
          </a:p>
        </p:txBody>
      </p:sp>
    </p:spTree>
    <p:extLst>
      <p:ext uri="{BB962C8B-B14F-4D97-AF65-F5344CB8AC3E}">
        <p14:creationId xmlns:p14="http://schemas.microsoft.com/office/powerpoint/2010/main" val="221523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D9693666-DA48-4F85-9CAE-04DBEF9809C7}" type="slidenum">
              <a:rPr lang="en-US"/>
              <a:pPr>
                <a:defRPr/>
              </a:pPr>
              <a:t>‹#›</a:t>
            </a:fld>
            <a:endParaRPr lang="en-US"/>
          </a:p>
        </p:txBody>
      </p:sp>
    </p:spTree>
    <p:extLst>
      <p:ext uri="{BB962C8B-B14F-4D97-AF65-F5344CB8AC3E}">
        <p14:creationId xmlns:p14="http://schemas.microsoft.com/office/powerpoint/2010/main" val="222733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1FAC1DCF-04FA-401D-94FE-1C5921CF5940}" type="slidenum">
              <a:rPr lang="en-US"/>
              <a:pPr>
                <a:defRPr/>
              </a:pPr>
              <a:t>‹#›</a:t>
            </a:fld>
            <a:endParaRPr lang="en-US"/>
          </a:p>
        </p:txBody>
      </p:sp>
    </p:spTree>
    <p:extLst>
      <p:ext uri="{BB962C8B-B14F-4D97-AF65-F5344CB8AC3E}">
        <p14:creationId xmlns:p14="http://schemas.microsoft.com/office/powerpoint/2010/main" val="125927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A57DA3F8-FD53-41C7-B576-1391F5F44D81}" type="slidenum">
              <a:rPr lang="en-US"/>
              <a:pPr>
                <a:defRPr/>
              </a:pPr>
              <a:t>‹#›</a:t>
            </a:fld>
            <a:endParaRPr lang="en-US"/>
          </a:p>
        </p:txBody>
      </p:sp>
    </p:spTree>
    <p:extLst>
      <p:ext uri="{BB962C8B-B14F-4D97-AF65-F5344CB8AC3E}">
        <p14:creationId xmlns:p14="http://schemas.microsoft.com/office/powerpoint/2010/main" val="968052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9831B15-BEAB-434B-B505-8A9DFE666C63}" type="slidenum">
              <a:rPr lang="en-US"/>
              <a:pPr>
                <a:defRPr/>
              </a:pPr>
              <a:t>‹#›</a:t>
            </a:fld>
            <a:endParaRPr lang="en-US"/>
          </a:p>
        </p:txBody>
      </p:sp>
    </p:spTree>
    <p:extLst>
      <p:ext uri="{BB962C8B-B14F-4D97-AF65-F5344CB8AC3E}">
        <p14:creationId xmlns:p14="http://schemas.microsoft.com/office/powerpoint/2010/main" val="93976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61438BE-9C68-41EC-AB45-A0DF4B93968A}" type="slidenum">
              <a:rPr lang="en-US"/>
              <a:pPr>
                <a:defRPr/>
              </a:pPr>
              <a:t>‹#›</a:t>
            </a:fld>
            <a:endParaRPr lang="en-US"/>
          </a:p>
        </p:txBody>
      </p:sp>
    </p:spTree>
    <p:extLst>
      <p:ext uri="{BB962C8B-B14F-4D97-AF65-F5344CB8AC3E}">
        <p14:creationId xmlns:p14="http://schemas.microsoft.com/office/powerpoint/2010/main" val="36428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sz="1400"/>
            </a:lvl1pPr>
          </a:lstStyle>
          <a:p>
            <a:pPr>
              <a:defRPr/>
            </a:pPr>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1400"/>
            </a:lvl1pPr>
          </a:lstStyle>
          <a:p>
            <a:pPr>
              <a:defRPr/>
            </a:pPr>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eaLnBrk="1" hangingPunct="1">
              <a:defRPr sz="1400"/>
            </a:lvl1pPr>
          </a:lstStyle>
          <a:p>
            <a:pPr>
              <a:defRPr/>
            </a:pPr>
            <a:fld id="{65AF21E7-FA3E-4F14-97A2-F9A086FCC9F2}" type="slidenum">
              <a:rPr lang="en-US"/>
              <a:pPr>
                <a:defRPr/>
              </a:pPr>
              <a:t>‹#›</a:t>
            </a:fld>
            <a:endParaRPr lang="en-US"/>
          </a:p>
        </p:txBody>
      </p:sp>
      <p:sp>
        <p:nvSpPr>
          <p:cNvPr id="1031"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066800" y="0"/>
            <a:ext cx="7772400" cy="2819400"/>
          </a:xfrm>
        </p:spPr>
        <p:txBody>
          <a:bodyPr/>
          <a:lstStyle/>
          <a:p>
            <a:pPr eaLnBrk="1" hangingPunct="1">
              <a:defRPr/>
            </a:pPr>
            <a:r>
              <a:rPr lang="en-US" b="1" dirty="0" smtClean="0">
                <a:latin typeface="Times New Roman" panose="02020603050405020304" pitchFamily="18" charset="0"/>
              </a:rPr>
              <a:t>Rape and Sexual Offenses</a:t>
            </a:r>
            <a:r>
              <a:rPr lang="en-US" dirty="0" smtClean="0">
                <a:latin typeface="Times New Roman" panose="02020603050405020304" pitchFamily="18" charset="0"/>
              </a:rPr>
              <a:t/>
            </a:r>
            <a:br>
              <a:rPr lang="en-US" dirty="0" smtClean="0">
                <a:latin typeface="Times New Roman" panose="02020603050405020304" pitchFamily="18" charset="0"/>
              </a:rPr>
            </a:br>
            <a:r>
              <a:rPr lang="en-US" sz="3600" b="1" dirty="0" smtClean="0">
                <a:latin typeface="Times New Roman" panose="02020603050405020304" pitchFamily="18" charset="0"/>
              </a:rPr>
              <a:t>Medical</a:t>
            </a:r>
            <a:r>
              <a:rPr lang="en-US" dirty="0" smtClean="0">
                <a:latin typeface="Times New Roman" panose="02020603050405020304" pitchFamily="18" charset="0"/>
              </a:rPr>
              <a:t> </a:t>
            </a:r>
            <a:r>
              <a:rPr lang="en-US" sz="3600" b="1" dirty="0" smtClean="0">
                <a:latin typeface="Times New Roman" panose="02020603050405020304" pitchFamily="18" charset="0"/>
              </a:rPr>
              <a:t>Forensic Examination Reimbursement</a:t>
            </a:r>
          </a:p>
        </p:txBody>
      </p:sp>
      <p:sp>
        <p:nvSpPr>
          <p:cNvPr id="5123" name="Rectangle 3"/>
          <p:cNvSpPr>
            <a:spLocks noGrp="1" noChangeArrowheads="1"/>
          </p:cNvSpPr>
          <p:nvPr>
            <p:ph type="subTitle" idx="1"/>
          </p:nvPr>
        </p:nvSpPr>
        <p:spPr>
          <a:xfrm>
            <a:off x="1447800" y="3352800"/>
            <a:ext cx="6553200" cy="3124200"/>
          </a:xfrm>
        </p:spPr>
        <p:txBody>
          <a:bodyPr/>
          <a:lstStyle/>
          <a:p>
            <a:pPr eaLnBrk="1" hangingPunct="1"/>
            <a:r>
              <a:rPr lang="en-US" dirty="0" smtClean="0"/>
              <a:t>October 17, 2017</a:t>
            </a:r>
          </a:p>
          <a:p>
            <a:pPr eaLnBrk="1" hangingPunct="1"/>
            <a:endParaRPr lang="en-US" dirty="0" smtClean="0"/>
          </a:p>
          <a:p>
            <a:pPr eaLnBrk="1" hangingPunct="1"/>
            <a:r>
              <a:rPr lang="en-US" dirty="0" smtClean="0"/>
              <a:t>Joyce Dantzler, MS, MCHES</a:t>
            </a:r>
          </a:p>
          <a:p>
            <a:pPr eaLnBrk="1" hangingPunct="1"/>
            <a:r>
              <a:rPr lang="en-US" sz="2000" dirty="0" smtClean="0"/>
              <a:t>Joyce Dantzler, Chief</a:t>
            </a:r>
          </a:p>
          <a:p>
            <a:pPr eaLnBrk="1" hangingPunct="1"/>
            <a:r>
              <a:rPr lang="en-US" sz="2000" dirty="0" smtClean="0"/>
              <a:t>Center for Injury and Sexual Assault Prevention</a:t>
            </a:r>
          </a:p>
          <a:p>
            <a:pPr eaLnBrk="1" hangingPunct="1"/>
            <a:r>
              <a:rPr lang="en-US" sz="2000" dirty="0" smtClean="0"/>
              <a:t>Maryland Department of Health </a:t>
            </a:r>
          </a:p>
        </p:txBody>
      </p:sp>
      <p:grpSp>
        <p:nvGrpSpPr>
          <p:cNvPr id="5124" name="Group 7"/>
          <p:cNvGrpSpPr>
            <a:grpSpLocks/>
          </p:cNvGrpSpPr>
          <p:nvPr/>
        </p:nvGrpSpPr>
        <p:grpSpPr bwMode="auto">
          <a:xfrm>
            <a:off x="3835400" y="2709863"/>
            <a:ext cx="1531938" cy="1497012"/>
            <a:chOff x="0" y="1015"/>
            <a:chExt cx="965" cy="1015"/>
          </a:xfrm>
        </p:grpSpPr>
        <p:sp>
          <p:nvSpPr>
            <p:cNvPr id="5126"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5127"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962091"/>
            <a:ext cx="4803658" cy="48036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85800" y="914400"/>
            <a:ext cx="7772400" cy="838200"/>
          </a:xfrm>
        </p:spPr>
        <p:txBody>
          <a:bodyPr/>
          <a:lstStyle/>
          <a:p>
            <a:pPr eaLnBrk="1" hangingPunct="1">
              <a:defRPr/>
            </a:pPr>
            <a:r>
              <a:rPr lang="en-US" sz="3200" b="1" smtClean="0"/>
              <a:t>COMAR 10.12.02</a:t>
            </a:r>
            <a:r>
              <a:rPr lang="en-US" sz="3200" smtClean="0"/>
              <a:t/>
            </a:r>
            <a:br>
              <a:rPr lang="en-US" sz="3200" smtClean="0"/>
            </a:br>
            <a:r>
              <a:rPr lang="en-US" sz="3200" b="1" smtClean="0"/>
              <a:t>Rape and Sexual Offenses – </a:t>
            </a:r>
            <a:br>
              <a:rPr lang="en-US" sz="3200" b="1" smtClean="0"/>
            </a:br>
            <a:r>
              <a:rPr lang="en-US" sz="3200" b="1" u="sng" smtClean="0"/>
              <a:t>Physician and Hospital Charges</a:t>
            </a:r>
          </a:p>
        </p:txBody>
      </p:sp>
      <p:sp>
        <p:nvSpPr>
          <p:cNvPr id="138243" name="Rectangle 3"/>
          <p:cNvSpPr>
            <a:spLocks noGrp="1" noChangeArrowheads="1"/>
          </p:cNvSpPr>
          <p:nvPr>
            <p:ph type="body" idx="1"/>
          </p:nvPr>
        </p:nvSpPr>
        <p:spPr>
          <a:xfrm>
            <a:off x="381000" y="2133600"/>
            <a:ext cx="7772400" cy="4114800"/>
          </a:xfrm>
        </p:spPr>
        <p:txBody>
          <a:bodyPr/>
          <a:lstStyle/>
          <a:p>
            <a:pPr eaLnBrk="1" hangingPunct="1"/>
            <a:r>
              <a:rPr lang="en-US" smtClean="0"/>
              <a:t>At What Level is Reimbursement Provided?</a:t>
            </a:r>
          </a:p>
          <a:p>
            <a:pPr lvl="2" eaLnBrk="1" hangingPunct="1"/>
            <a:endParaRPr lang="en-US" b="1" smtClean="0"/>
          </a:p>
          <a:p>
            <a:pPr lvl="2" eaLnBrk="1" hangingPunct="1"/>
            <a:r>
              <a:rPr lang="en-US" sz="2800" b="1" smtClean="0"/>
              <a:t>Laboratories</a:t>
            </a:r>
          </a:p>
          <a:p>
            <a:pPr lvl="4" eaLnBrk="1" hangingPunct="1">
              <a:lnSpc>
                <a:spcPct val="90000"/>
              </a:lnSpc>
            </a:pPr>
            <a:r>
              <a:rPr lang="en-US" sz="2400" b="1" smtClean="0">
                <a:cs typeface="Times New Roman" panose="02020603050405020304" pitchFamily="18" charset="0"/>
              </a:rPr>
              <a:t>The Health Services Cost Review Commission established rates for laboratory tests necessary to establish and gather information and evidence of the crime, and for screening of the victim for pregnancy and sexually transmitted infections</a:t>
            </a:r>
            <a:endParaRPr lang="en-US" sz="2400" b="1"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anim calcmode="lin" valueType="num">
                                      <p:cBhvr additive="base">
                                        <p:cTn id="13" dur="500" fill="hold"/>
                                        <p:tgtEl>
                                          <p:spTgt spid="138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8243">
                                            <p:txEl>
                                              <p:pRg st="3" end="3"/>
                                            </p:txEl>
                                          </p:spTgt>
                                        </p:tgtEl>
                                        <p:attrNameLst>
                                          <p:attrName>style.visibility</p:attrName>
                                        </p:attrNameLst>
                                      </p:cBhvr>
                                      <p:to>
                                        <p:strVal val="visible"/>
                                      </p:to>
                                    </p:set>
                                    <p:anim calcmode="lin" valueType="num">
                                      <p:cBhvr additive="base">
                                        <p:cTn id="17" dur="500" fill="hold"/>
                                        <p:tgtEl>
                                          <p:spTgt spid="13824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8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85800" y="914400"/>
            <a:ext cx="7772400" cy="838200"/>
          </a:xfrm>
        </p:spPr>
        <p:txBody>
          <a:bodyPr/>
          <a:lstStyle/>
          <a:p>
            <a:pPr eaLnBrk="1" hangingPunct="1">
              <a:defRPr/>
            </a:pPr>
            <a:r>
              <a:rPr lang="en-US" sz="3200" b="1" smtClean="0"/>
              <a:t>COMAR 10.12.02</a:t>
            </a:r>
            <a:r>
              <a:rPr lang="en-US" sz="3200" smtClean="0"/>
              <a:t/>
            </a:r>
            <a:br>
              <a:rPr lang="en-US" sz="3200" smtClean="0"/>
            </a:br>
            <a:r>
              <a:rPr lang="en-US" sz="3200" b="1" smtClean="0"/>
              <a:t>Rape and Sexual Offenses – </a:t>
            </a:r>
            <a:br>
              <a:rPr lang="en-US" sz="3200" b="1" smtClean="0"/>
            </a:br>
            <a:r>
              <a:rPr lang="en-US" sz="3200" b="1" u="sng" smtClean="0"/>
              <a:t>Physician and Hospital Charges</a:t>
            </a:r>
          </a:p>
        </p:txBody>
      </p:sp>
      <p:sp>
        <p:nvSpPr>
          <p:cNvPr id="140291" name="Rectangle 3"/>
          <p:cNvSpPr>
            <a:spLocks noGrp="1" noChangeArrowheads="1"/>
          </p:cNvSpPr>
          <p:nvPr>
            <p:ph type="body" idx="1"/>
          </p:nvPr>
        </p:nvSpPr>
        <p:spPr>
          <a:xfrm>
            <a:off x="609600" y="2133600"/>
            <a:ext cx="7772400" cy="4191000"/>
          </a:xfrm>
        </p:spPr>
        <p:txBody>
          <a:bodyPr/>
          <a:lstStyle/>
          <a:p>
            <a:pPr eaLnBrk="1" hangingPunct="1"/>
            <a:r>
              <a:rPr lang="en-US" b="1" dirty="0" smtClean="0"/>
              <a:t>The Details - </a:t>
            </a:r>
          </a:p>
          <a:p>
            <a:pPr lvl="2" eaLnBrk="1" hangingPunct="1"/>
            <a:r>
              <a:rPr lang="en-US" sz="2000" b="1" dirty="0" smtClean="0"/>
              <a:t>Completed Billing Sheet</a:t>
            </a:r>
          </a:p>
          <a:p>
            <a:pPr lvl="2" eaLnBrk="1" hangingPunct="1"/>
            <a:r>
              <a:rPr lang="en-US" sz="2000" b="1" dirty="0" smtClean="0"/>
              <a:t>Itemized Bill</a:t>
            </a:r>
          </a:p>
          <a:p>
            <a:pPr lvl="2" eaLnBrk="1" hangingPunct="1"/>
            <a:r>
              <a:rPr lang="en-US" sz="2000" b="1" dirty="0" smtClean="0"/>
              <a:t>Form #2923 or Form #4456</a:t>
            </a:r>
          </a:p>
          <a:p>
            <a:pPr lvl="2" eaLnBrk="1" hangingPunct="1"/>
            <a:r>
              <a:rPr lang="en-US" sz="2000" b="1" dirty="0" smtClean="0"/>
              <a:t>Police Central Complaint Number OR Property-Held Number</a:t>
            </a:r>
          </a:p>
          <a:p>
            <a:pPr lvl="2" eaLnBrk="1" hangingPunct="1"/>
            <a:r>
              <a:rPr lang="en-US" sz="2000" b="1" dirty="0" smtClean="0"/>
              <a:t>Patient’s Signature on Form #2923</a:t>
            </a:r>
          </a:p>
          <a:p>
            <a:pPr lvl="2" eaLnBrk="1" hangingPunct="1"/>
            <a:r>
              <a:rPr lang="en-US" sz="2000" b="1" dirty="0" smtClean="0"/>
              <a:t>Documentation of medications, labs, procedures ordered</a:t>
            </a:r>
          </a:p>
          <a:p>
            <a:pPr lvl="2" eaLnBrk="1" hangingPunct="1"/>
            <a:r>
              <a:rPr lang="en-US" sz="2000" b="1" dirty="0" smtClean="0"/>
              <a:t>Medical Record Narrative</a:t>
            </a:r>
          </a:p>
          <a:p>
            <a:pPr lvl="2" eaLnBrk="1" hangingPunct="1"/>
            <a:r>
              <a:rPr lang="en-US" sz="2000" b="1" dirty="0" smtClean="0"/>
              <a:t>FNE/Physician Signature</a:t>
            </a:r>
          </a:p>
          <a:p>
            <a:pPr lvl="2" eaLnBrk="1" hangingPunct="1"/>
            <a:r>
              <a:rPr lang="en-US" sz="2000" b="1" dirty="0" smtClean="0"/>
              <a:t>Received within 90 days from initial assessment</a:t>
            </a:r>
          </a:p>
          <a:p>
            <a:pPr lvl="2" eaLnBrk="1" hangingPunct="1"/>
            <a:endParaRPr lang="en-US" sz="2000" b="1"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7526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additive="base">
                                        <p:cTn id="13" dur="500" fill="hold"/>
                                        <p:tgtEl>
                                          <p:spTgt spid="140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0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0291">
                                            <p:txEl>
                                              <p:pRg st="2" end="2"/>
                                            </p:txEl>
                                          </p:spTgt>
                                        </p:tgtEl>
                                        <p:attrNameLst>
                                          <p:attrName>style.visibility</p:attrName>
                                        </p:attrNameLst>
                                      </p:cBhvr>
                                      <p:to>
                                        <p:strVal val="visible"/>
                                      </p:to>
                                    </p:set>
                                    <p:anim calcmode="lin" valueType="num">
                                      <p:cBhvr additive="base">
                                        <p:cTn id="19" dur="500" fill="hold"/>
                                        <p:tgtEl>
                                          <p:spTgt spid="140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0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0291">
                                            <p:txEl>
                                              <p:pRg st="3" end="3"/>
                                            </p:txEl>
                                          </p:spTgt>
                                        </p:tgtEl>
                                        <p:attrNameLst>
                                          <p:attrName>style.visibility</p:attrName>
                                        </p:attrNameLst>
                                      </p:cBhvr>
                                      <p:to>
                                        <p:strVal val="visible"/>
                                      </p:to>
                                    </p:set>
                                    <p:anim calcmode="lin" valueType="num">
                                      <p:cBhvr additive="base">
                                        <p:cTn id="25" dur="500" fill="hold"/>
                                        <p:tgtEl>
                                          <p:spTgt spid="140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0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0291">
                                            <p:txEl>
                                              <p:pRg st="4" end="4"/>
                                            </p:txEl>
                                          </p:spTgt>
                                        </p:tgtEl>
                                        <p:attrNameLst>
                                          <p:attrName>style.visibility</p:attrName>
                                        </p:attrNameLst>
                                      </p:cBhvr>
                                      <p:to>
                                        <p:strVal val="visible"/>
                                      </p:to>
                                    </p:set>
                                    <p:anim calcmode="lin" valueType="num">
                                      <p:cBhvr additive="base">
                                        <p:cTn id="31" dur="500" fill="hold"/>
                                        <p:tgtEl>
                                          <p:spTgt spid="140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0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0291">
                                            <p:txEl>
                                              <p:pRg st="5" end="5"/>
                                            </p:txEl>
                                          </p:spTgt>
                                        </p:tgtEl>
                                        <p:attrNameLst>
                                          <p:attrName>style.visibility</p:attrName>
                                        </p:attrNameLst>
                                      </p:cBhvr>
                                      <p:to>
                                        <p:strVal val="visible"/>
                                      </p:to>
                                    </p:set>
                                    <p:anim calcmode="lin" valueType="num">
                                      <p:cBhvr additive="base">
                                        <p:cTn id="37" dur="500" fill="hold"/>
                                        <p:tgtEl>
                                          <p:spTgt spid="1402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0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0291">
                                            <p:txEl>
                                              <p:pRg st="6" end="6"/>
                                            </p:txEl>
                                          </p:spTgt>
                                        </p:tgtEl>
                                        <p:attrNameLst>
                                          <p:attrName>style.visibility</p:attrName>
                                        </p:attrNameLst>
                                      </p:cBhvr>
                                      <p:to>
                                        <p:strVal val="visible"/>
                                      </p:to>
                                    </p:set>
                                    <p:anim calcmode="lin" valueType="num">
                                      <p:cBhvr additive="base">
                                        <p:cTn id="43" dur="500" fill="hold"/>
                                        <p:tgtEl>
                                          <p:spTgt spid="1402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02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0291">
                                            <p:txEl>
                                              <p:pRg st="7" end="7"/>
                                            </p:txEl>
                                          </p:spTgt>
                                        </p:tgtEl>
                                        <p:attrNameLst>
                                          <p:attrName>style.visibility</p:attrName>
                                        </p:attrNameLst>
                                      </p:cBhvr>
                                      <p:to>
                                        <p:strVal val="visible"/>
                                      </p:to>
                                    </p:set>
                                    <p:anim calcmode="lin" valueType="num">
                                      <p:cBhvr additive="base">
                                        <p:cTn id="49" dur="500" fill="hold"/>
                                        <p:tgtEl>
                                          <p:spTgt spid="1402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02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0291">
                                            <p:txEl>
                                              <p:pRg st="8" end="8"/>
                                            </p:txEl>
                                          </p:spTgt>
                                        </p:tgtEl>
                                        <p:attrNameLst>
                                          <p:attrName>style.visibility</p:attrName>
                                        </p:attrNameLst>
                                      </p:cBhvr>
                                      <p:to>
                                        <p:strVal val="visible"/>
                                      </p:to>
                                    </p:set>
                                    <p:anim calcmode="lin" valueType="num">
                                      <p:cBhvr additive="base">
                                        <p:cTn id="55" dur="500" fill="hold"/>
                                        <p:tgtEl>
                                          <p:spTgt spid="14029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4029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40291">
                                            <p:txEl>
                                              <p:pRg st="9" end="9"/>
                                            </p:txEl>
                                          </p:spTgt>
                                        </p:tgtEl>
                                        <p:attrNameLst>
                                          <p:attrName>style.visibility</p:attrName>
                                        </p:attrNameLst>
                                      </p:cBhvr>
                                      <p:to>
                                        <p:strVal val="visible"/>
                                      </p:to>
                                    </p:set>
                                    <p:anim calcmode="lin" valueType="num">
                                      <p:cBhvr additive="base">
                                        <p:cTn id="61" dur="500" fill="hold"/>
                                        <p:tgtEl>
                                          <p:spTgt spid="14029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4029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609600"/>
          </a:xfrm>
        </p:spPr>
        <p:txBody>
          <a:bodyPr/>
          <a:lstStyle/>
          <a:p>
            <a:pPr eaLnBrk="1" hangingPunct="1">
              <a:defRPr/>
            </a:pPr>
            <a:r>
              <a:rPr lang="en-US" sz="3200" b="1" dirty="0" smtClean="0"/>
              <a:t>COMAR 10.12.02</a:t>
            </a:r>
            <a:r>
              <a:rPr lang="en-US" sz="3200" dirty="0" smtClean="0"/>
              <a:t/>
            </a:r>
            <a:br>
              <a:rPr lang="en-US" sz="3200" dirty="0" smtClean="0"/>
            </a:br>
            <a:r>
              <a:rPr lang="en-US" sz="3200" b="1" dirty="0" smtClean="0"/>
              <a:t>Rape and Sexual Offenses – </a:t>
            </a:r>
            <a:br>
              <a:rPr lang="en-US" sz="3200" b="1" dirty="0" smtClean="0"/>
            </a:br>
            <a:r>
              <a:rPr lang="en-US" sz="3200" b="1" u="sng" dirty="0" smtClean="0"/>
              <a:t>Physician and Hospital Charges</a:t>
            </a:r>
            <a:endParaRPr lang="en-US" sz="3200" dirty="0" smtClean="0"/>
          </a:p>
        </p:txBody>
      </p:sp>
      <p:sp>
        <p:nvSpPr>
          <p:cNvPr id="35843" name="Content Placeholder 2"/>
          <p:cNvSpPr>
            <a:spLocks noGrp="1"/>
          </p:cNvSpPr>
          <p:nvPr>
            <p:ph idx="1"/>
          </p:nvPr>
        </p:nvSpPr>
        <p:spPr>
          <a:xfrm>
            <a:off x="685800" y="2362200"/>
            <a:ext cx="7772400" cy="4114800"/>
          </a:xfrm>
        </p:spPr>
        <p:txBody>
          <a:bodyPr/>
          <a:lstStyle/>
          <a:p>
            <a:pPr eaLnBrk="1" hangingPunct="1"/>
            <a:r>
              <a:rPr lang="en-US" sz="3600" smtClean="0"/>
              <a:t>Jane</a:t>
            </a:r>
            <a:r>
              <a:rPr lang="en-US" smtClean="0"/>
              <a:t> Doe/Delayed/Anonymous Reporting</a:t>
            </a:r>
          </a:p>
          <a:p>
            <a:pPr lvl="1" eaLnBrk="1" hangingPunct="1"/>
            <a:endParaRPr lang="en-US" smtClean="0"/>
          </a:p>
          <a:p>
            <a:pPr lvl="2" eaLnBrk="1" hangingPunct="1"/>
            <a:r>
              <a:rPr lang="en-US" smtClean="0"/>
              <a:t>In accordance with VAWA 2005, DHMH does not require a victim of sexual assault to participate in the criminal justice system in order to be provided with a forensic medical exam and reimbursement for charges incurred on account of such an exam</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820738"/>
            <a:ext cx="7772400" cy="931862"/>
          </a:xfrm>
        </p:spPr>
        <p:txBody>
          <a:bodyPr/>
          <a:lstStyle/>
          <a:p>
            <a:pPr eaLnBrk="1" hangingPunct="1">
              <a:defRPr/>
            </a:pPr>
            <a:r>
              <a:rPr lang="en-US" sz="3600" b="1" smtClean="0"/>
              <a:t>COMAR 10.12.02</a:t>
            </a:r>
            <a:br>
              <a:rPr lang="en-US" sz="3600" b="1" smtClean="0"/>
            </a:br>
            <a:r>
              <a:rPr lang="en-US" sz="3000" b="1" smtClean="0"/>
              <a:t>Rape and Sexual Offenses –</a:t>
            </a:r>
            <a:br>
              <a:rPr lang="en-US" sz="3000" b="1" smtClean="0"/>
            </a:br>
            <a:r>
              <a:rPr lang="en-US" sz="3000" b="1" u="sng" smtClean="0"/>
              <a:t>Physician and Hospital Charges</a:t>
            </a:r>
          </a:p>
        </p:txBody>
      </p:sp>
      <p:sp>
        <p:nvSpPr>
          <p:cNvPr id="64515" name="Rectangle 3"/>
          <p:cNvSpPr>
            <a:spLocks noGrp="1" noChangeArrowheads="1"/>
          </p:cNvSpPr>
          <p:nvPr>
            <p:ph type="body" idx="1"/>
          </p:nvPr>
        </p:nvSpPr>
        <p:spPr>
          <a:xfrm>
            <a:off x="665163" y="1981200"/>
            <a:ext cx="7772400" cy="4114800"/>
          </a:xfrm>
        </p:spPr>
        <p:txBody>
          <a:bodyPr/>
          <a:lstStyle/>
          <a:p>
            <a:pPr algn="just" eaLnBrk="1" hangingPunct="1"/>
            <a:r>
              <a:rPr lang="en-US" b="1" dirty="0" smtClean="0">
                <a:cs typeface="Times New Roman" panose="02020603050405020304" pitchFamily="18" charset="0"/>
              </a:rPr>
              <a:t>Restrictions</a:t>
            </a:r>
            <a:endParaRPr lang="en-US" sz="4000" b="1" i="1" dirty="0" smtClean="0">
              <a:cs typeface="Times New Roman" panose="02020603050405020304" pitchFamily="18" charset="0"/>
            </a:endParaRPr>
          </a:p>
          <a:p>
            <a:pPr lvl="2" algn="just" eaLnBrk="1" hangingPunct="1"/>
            <a:endParaRPr lang="en-US" sz="2000" dirty="0" smtClean="0">
              <a:cs typeface="Times New Roman" panose="02020603050405020304" pitchFamily="18" charset="0"/>
            </a:endParaRPr>
          </a:p>
          <a:p>
            <a:pPr lvl="2" algn="just" eaLnBrk="1" hangingPunct="1"/>
            <a:r>
              <a:rPr lang="en-US" sz="2200" b="1" dirty="0" smtClean="0">
                <a:cs typeface="Times New Roman" panose="02020603050405020304" pitchFamily="18" charset="0"/>
              </a:rPr>
              <a:t>May not charge the victim or the victim's family of an alleged rape, sexual offense, or child sexual abuse for a medical forensic examination </a:t>
            </a:r>
          </a:p>
          <a:p>
            <a:pPr lvl="2" algn="just" eaLnBrk="1" hangingPunct="1"/>
            <a:r>
              <a:rPr lang="en-US" sz="2200" b="1" dirty="0" smtClean="0">
                <a:cs typeface="Times New Roman" panose="02020603050405020304" pitchFamily="18" charset="0"/>
              </a:rPr>
              <a:t>May not bill a victim of an alleged rape, sexual offense, or child sexual abuse for any difference between charges and DOH reimbursement</a:t>
            </a:r>
          </a:p>
          <a:p>
            <a:pPr lvl="2" algn="just" eaLnBrk="1" hangingPunct="1"/>
            <a:r>
              <a:rPr lang="en-US" sz="2200" b="1" dirty="0" smtClean="0">
                <a:cs typeface="Times New Roman" panose="02020603050405020304" pitchFamily="18" charset="0"/>
              </a:rPr>
              <a:t>Shall accept DOH’s reimbursement as payment in full</a:t>
            </a:r>
          </a:p>
          <a:p>
            <a:pPr lvl="2" algn="just" eaLnBrk="1" hangingPunct="1"/>
            <a:r>
              <a:rPr lang="en-US" sz="2200" b="1" dirty="0" smtClean="0">
                <a:cs typeface="Times New Roman" panose="02020603050405020304" pitchFamily="18" charset="0"/>
              </a:rPr>
              <a:t>Payment is contingent on the availability of funds</a:t>
            </a:r>
          </a:p>
          <a:p>
            <a:pPr lvl="2" algn="just" eaLnBrk="1" hangingPunct="1"/>
            <a:endParaRPr lang="en-US" sz="2200" b="1" dirty="0" smtClean="0"/>
          </a:p>
        </p:txBody>
      </p:sp>
      <p:grpSp>
        <p:nvGrpSpPr>
          <p:cNvPr id="37892" name="Group 7"/>
          <p:cNvGrpSpPr>
            <a:grpSpLocks/>
          </p:cNvGrpSpPr>
          <p:nvPr/>
        </p:nvGrpSpPr>
        <p:grpSpPr bwMode="auto">
          <a:xfrm>
            <a:off x="3835400" y="2709863"/>
            <a:ext cx="1531938" cy="1497012"/>
            <a:chOff x="0" y="1015"/>
            <a:chExt cx="965" cy="1015"/>
          </a:xfrm>
        </p:grpSpPr>
        <p:sp>
          <p:nvSpPr>
            <p:cNvPr id="37894"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37895"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anim calcmode="lin" valueType="num">
                                      <p:cBhvr additive="base">
                                        <p:cTn id="13" dur="500" fill="hold"/>
                                        <p:tgtEl>
                                          <p:spTgt spid="645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anim calcmode="lin" valueType="num">
                                      <p:cBhvr additive="base">
                                        <p:cTn id="19" dur="500" fill="hold"/>
                                        <p:tgtEl>
                                          <p:spTgt spid="645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4515">
                                            <p:txEl>
                                              <p:pRg st="4" end="4"/>
                                            </p:txEl>
                                          </p:spTgt>
                                        </p:tgtEl>
                                        <p:attrNameLst>
                                          <p:attrName>style.visibility</p:attrName>
                                        </p:attrNameLst>
                                      </p:cBhvr>
                                      <p:to>
                                        <p:strVal val="visible"/>
                                      </p:to>
                                    </p:set>
                                    <p:anim calcmode="lin" valueType="num">
                                      <p:cBhvr additive="base">
                                        <p:cTn id="25" dur="500" fill="hold"/>
                                        <p:tgtEl>
                                          <p:spTgt spid="6451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4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4515">
                                            <p:txEl>
                                              <p:pRg st="5" end="5"/>
                                            </p:txEl>
                                          </p:spTgt>
                                        </p:tgtEl>
                                        <p:attrNameLst>
                                          <p:attrName>style.visibility</p:attrName>
                                        </p:attrNameLst>
                                      </p:cBhvr>
                                      <p:to>
                                        <p:strVal val="visible"/>
                                      </p:to>
                                    </p:set>
                                    <p:anim calcmode="lin" valueType="num">
                                      <p:cBhvr additive="base">
                                        <p:cTn id="31" dur="500" fill="hold"/>
                                        <p:tgtEl>
                                          <p:spTgt spid="6451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45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1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1295400"/>
            <a:ext cx="7772400" cy="457200"/>
          </a:xfrm>
        </p:spPr>
        <p:txBody>
          <a:bodyPr/>
          <a:lstStyle/>
          <a:p>
            <a:pPr eaLnBrk="1" hangingPunct="1">
              <a:defRPr/>
            </a:pPr>
            <a:r>
              <a:rPr lang="en-US" sz="3600" b="1" smtClean="0"/>
              <a:t>COMAR 10.12.02</a:t>
            </a:r>
            <a:br>
              <a:rPr lang="en-US" sz="3600" b="1" smtClean="0"/>
            </a:br>
            <a:r>
              <a:rPr lang="en-US" sz="3000" b="1" smtClean="0"/>
              <a:t>Rape and Sexual Offenses –</a:t>
            </a:r>
            <a:br>
              <a:rPr lang="en-US" sz="3000" b="1" smtClean="0"/>
            </a:br>
            <a:r>
              <a:rPr lang="en-US" sz="3000" b="1" u="sng" smtClean="0"/>
              <a:t>Physician and Hospital Charges</a:t>
            </a:r>
          </a:p>
        </p:txBody>
      </p:sp>
      <p:sp>
        <p:nvSpPr>
          <p:cNvPr id="129027"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r>
              <a:rPr lang="en-US" sz="4400" b="1" smtClean="0"/>
              <a:t>QUESTIONS??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19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7">
                                            <p:txEl>
                                              <p:pRg st="2" end="2"/>
                                            </p:txEl>
                                          </p:spTgt>
                                        </p:tgtEl>
                                        <p:attrNameLst>
                                          <p:attrName>style.visibility</p:attrName>
                                        </p:attrNameLst>
                                      </p:cBhvr>
                                      <p:to>
                                        <p:strVal val="visible"/>
                                      </p:to>
                                    </p:set>
                                    <p:anim calcmode="lin" valueType="num">
                                      <p:cBhvr additive="base">
                                        <p:cTn id="7" dur="500" fill="hold"/>
                                        <p:tgtEl>
                                          <p:spTgt spid="1290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b="1" u="sng" smtClean="0">
                <a:latin typeface="Times New Roman" panose="02020603050405020304" pitchFamily="18" charset="0"/>
              </a:rPr>
              <a:t>                  Objectives_________</a:t>
            </a:r>
          </a:p>
        </p:txBody>
      </p:sp>
      <p:sp>
        <p:nvSpPr>
          <p:cNvPr id="29699" name="Rectangle 3"/>
          <p:cNvSpPr>
            <a:spLocks noGrp="1" noChangeArrowheads="1"/>
          </p:cNvSpPr>
          <p:nvPr>
            <p:ph type="body" idx="1"/>
          </p:nvPr>
        </p:nvSpPr>
        <p:spPr/>
        <p:txBody>
          <a:bodyPr/>
          <a:lstStyle/>
          <a:p>
            <a:pPr eaLnBrk="1" hangingPunct="1">
              <a:lnSpc>
                <a:spcPct val="90000"/>
              </a:lnSpc>
            </a:pPr>
            <a:r>
              <a:rPr lang="en-US" sz="2400" b="1" dirty="0" smtClean="0"/>
              <a:t>Describe the legislative history of the Code of Maryland Regulations 10.12.02 – Rape and Sexual Offenses, Physician and Hospital Charges</a:t>
            </a:r>
          </a:p>
          <a:p>
            <a:pPr eaLnBrk="1" hangingPunct="1">
              <a:lnSpc>
                <a:spcPct val="90000"/>
              </a:lnSpc>
            </a:pPr>
            <a:endParaRPr lang="en-US" sz="2400" b="1" dirty="0" smtClean="0"/>
          </a:p>
          <a:p>
            <a:pPr eaLnBrk="1" hangingPunct="1">
              <a:lnSpc>
                <a:spcPct val="90000"/>
              </a:lnSpc>
            </a:pPr>
            <a:r>
              <a:rPr lang="en-US" sz="2400" b="1" dirty="0" smtClean="0"/>
              <a:t>Describe the history of the Sexual Assault Reimbursement Unit</a:t>
            </a:r>
          </a:p>
          <a:p>
            <a:pPr eaLnBrk="1" hangingPunct="1">
              <a:lnSpc>
                <a:spcPct val="90000"/>
              </a:lnSpc>
              <a:buFont typeface="Wingdings" panose="05000000000000000000" pitchFamily="2" charset="2"/>
              <a:buNone/>
            </a:pPr>
            <a:endParaRPr lang="en-US" sz="2400" b="1" dirty="0" smtClean="0"/>
          </a:p>
          <a:p>
            <a:pPr eaLnBrk="1" hangingPunct="1">
              <a:lnSpc>
                <a:spcPct val="90000"/>
              </a:lnSpc>
            </a:pPr>
            <a:r>
              <a:rPr lang="en-US" sz="2400" b="1" dirty="0" smtClean="0"/>
              <a:t>Provide an overview of the covered entities and services for rape, sexual assault, and child sexual </a:t>
            </a:r>
            <a:r>
              <a:rPr lang="en-US" sz="2400" b="1" dirty="0" smtClean="0"/>
              <a:t>abuse</a:t>
            </a:r>
            <a:endParaRPr lang="en-US" sz="2400" b="1" dirty="0" smtClean="0"/>
          </a:p>
          <a:p>
            <a:pPr eaLnBrk="1" hangingPunct="1">
              <a:lnSpc>
                <a:spcPct val="90000"/>
              </a:lnSpc>
              <a:buFont typeface="Wingdings" panose="05000000000000000000" pitchFamily="2" charset="2"/>
              <a:buNone/>
            </a:pPr>
            <a:endParaRPr lang="en-US" sz="2800" b="1" dirty="0" smtClean="0"/>
          </a:p>
          <a:p>
            <a:pPr eaLnBrk="1" hangingPunct="1">
              <a:lnSpc>
                <a:spcPct val="90000"/>
              </a:lnSpc>
              <a:buFont typeface="Wingdings" panose="05000000000000000000" pitchFamily="2" charset="2"/>
              <a:buNone/>
            </a:pPr>
            <a:endParaRPr lang="en-US" dirty="0" smtClean="0"/>
          </a:p>
          <a:p>
            <a:pPr eaLnBrk="1" hangingPunct="1">
              <a:lnSpc>
                <a:spcPct val="90000"/>
              </a:lnSpc>
              <a:buFont typeface="Wingdings" panose="05000000000000000000" pitchFamily="2" charset="2"/>
              <a:buNone/>
            </a:pPr>
            <a:endParaRPr lang="en-US" dirty="0" smtClean="0"/>
          </a:p>
          <a:p>
            <a:pPr eaLnBrk="1" hangingPunct="1">
              <a:lnSpc>
                <a:spcPct val="90000"/>
              </a:lnSpc>
              <a:buFont typeface="Wingdings" panose="05000000000000000000" pitchFamily="2" charset="2"/>
              <a:buNone/>
            </a:pPr>
            <a:endParaRPr lang="en-US" dirty="0" smtClean="0"/>
          </a:p>
          <a:p>
            <a:pPr eaLnBrk="1" hangingPunct="1">
              <a:lnSpc>
                <a:spcPct val="90000"/>
              </a:lnSpc>
              <a:buFont typeface="Wingdings" panose="05000000000000000000" pitchFamily="2" charset="2"/>
              <a:buNone/>
            </a:pPr>
            <a:endParaRPr lang="en-US" dirty="0" smtClean="0"/>
          </a:p>
        </p:txBody>
      </p:sp>
      <p:grpSp>
        <p:nvGrpSpPr>
          <p:cNvPr id="7172" name="Group 7"/>
          <p:cNvGrpSpPr>
            <a:grpSpLocks/>
          </p:cNvGrpSpPr>
          <p:nvPr/>
        </p:nvGrpSpPr>
        <p:grpSpPr bwMode="auto">
          <a:xfrm>
            <a:off x="3835400" y="2709863"/>
            <a:ext cx="1531938" cy="1497012"/>
            <a:chOff x="0" y="1015"/>
            <a:chExt cx="965" cy="1015"/>
          </a:xfrm>
        </p:grpSpPr>
        <p:sp>
          <p:nvSpPr>
            <p:cNvPr id="7177"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7178"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grpSp>
        <p:nvGrpSpPr>
          <p:cNvPr id="7173" name="Group 11"/>
          <p:cNvGrpSpPr>
            <a:grpSpLocks/>
          </p:cNvGrpSpPr>
          <p:nvPr/>
        </p:nvGrpSpPr>
        <p:grpSpPr bwMode="auto">
          <a:xfrm>
            <a:off x="3835400" y="2709863"/>
            <a:ext cx="1531938" cy="1497012"/>
            <a:chOff x="0" y="1015"/>
            <a:chExt cx="965" cy="1015"/>
          </a:xfrm>
        </p:grpSpPr>
        <p:sp>
          <p:nvSpPr>
            <p:cNvPr id="7175" name="Rectangle 9"/>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7176" name="Rectangle 10"/>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962091"/>
            <a:ext cx="4803658" cy="48036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 calcmode="lin" valueType="num">
                                      <p:cBhvr additive="base">
                                        <p:cTn id="19"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15963" y="457200"/>
            <a:ext cx="7772400" cy="814388"/>
          </a:xfrm>
        </p:spPr>
        <p:txBody>
          <a:bodyPr/>
          <a:lstStyle/>
          <a:p>
            <a:pPr eaLnBrk="1" hangingPunct="1">
              <a:defRPr/>
            </a:pPr>
            <a:r>
              <a:rPr lang="en-US" u="sng" dirty="0" smtClean="0"/>
              <a:t>Legislative History</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9540" y="-1759743"/>
            <a:ext cx="4803658" cy="4198143"/>
          </a:xfrm>
          <a:prstGeom prst="rect">
            <a:avLst/>
          </a:prstGeom>
        </p:spPr>
      </p:pic>
      <p:sp>
        <p:nvSpPr>
          <p:cNvPr id="32771" name="Rectangle 3"/>
          <p:cNvSpPr>
            <a:spLocks noGrp="1" noChangeArrowheads="1"/>
          </p:cNvSpPr>
          <p:nvPr>
            <p:ph type="body" idx="1"/>
          </p:nvPr>
        </p:nvSpPr>
        <p:spPr>
          <a:xfrm>
            <a:off x="273050" y="990600"/>
            <a:ext cx="8656638" cy="5714035"/>
          </a:xfrm>
        </p:spPr>
        <p:txBody>
          <a:bodyPr/>
          <a:lstStyle/>
          <a:p>
            <a:pPr eaLnBrk="1" hangingPunct="1">
              <a:lnSpc>
                <a:spcPct val="90000"/>
              </a:lnSpc>
            </a:pPr>
            <a:r>
              <a:rPr lang="en-US" sz="2800" dirty="0" smtClean="0"/>
              <a:t>1977</a:t>
            </a:r>
          </a:p>
          <a:p>
            <a:pPr lvl="3" eaLnBrk="1" hangingPunct="1">
              <a:lnSpc>
                <a:spcPct val="90000"/>
              </a:lnSpc>
              <a:buFont typeface="Wingdings" panose="05000000000000000000" pitchFamily="2" charset="2"/>
              <a:buChar char="§"/>
            </a:pPr>
            <a:r>
              <a:rPr lang="en-US" sz="2400" b="1" dirty="0" smtClean="0"/>
              <a:t>First legislation providing for reimbursement to physicians and hospitals for “physical examination for the purpose of gathering information and evidence” for victims of rape and sexual offenses</a:t>
            </a:r>
            <a:r>
              <a:rPr lang="en-US" sz="1800" dirty="0" smtClean="0"/>
              <a:t> 	 </a:t>
            </a:r>
          </a:p>
          <a:p>
            <a:pPr eaLnBrk="1" hangingPunct="1">
              <a:lnSpc>
                <a:spcPct val="90000"/>
              </a:lnSpc>
            </a:pPr>
            <a:r>
              <a:rPr lang="en-US" sz="2800" dirty="0" smtClean="0"/>
              <a:t>1986</a:t>
            </a:r>
          </a:p>
          <a:p>
            <a:pPr lvl="3" eaLnBrk="1" hangingPunct="1">
              <a:lnSpc>
                <a:spcPct val="90000"/>
              </a:lnSpc>
              <a:buFont typeface="Wingdings" panose="05000000000000000000" pitchFamily="2" charset="2"/>
              <a:buChar char="§"/>
            </a:pPr>
            <a:r>
              <a:rPr lang="en-US" sz="2400" b="1" dirty="0" smtClean="0"/>
              <a:t>Legislation expanded to include “emergency hospital treatment” and “follow up medical care”</a:t>
            </a:r>
          </a:p>
          <a:p>
            <a:pPr eaLnBrk="1" hangingPunct="1">
              <a:lnSpc>
                <a:spcPct val="90000"/>
              </a:lnSpc>
            </a:pPr>
            <a:r>
              <a:rPr lang="en-US" sz="2800" dirty="0" smtClean="0"/>
              <a:t>1990</a:t>
            </a:r>
          </a:p>
          <a:p>
            <a:pPr lvl="3" eaLnBrk="1" hangingPunct="1">
              <a:lnSpc>
                <a:spcPct val="90000"/>
              </a:lnSpc>
              <a:buFont typeface="Wingdings" panose="05000000000000000000" pitchFamily="2" charset="2"/>
              <a:buChar char="§"/>
            </a:pPr>
            <a:r>
              <a:rPr lang="en-US" sz="2400" b="1" dirty="0" smtClean="0"/>
              <a:t>Legislation expanded further to include reimbursement for victims of child sexual abuse</a:t>
            </a:r>
            <a:endParaRPr lang="en-US" sz="2800" b="1" dirty="0" smtClean="0"/>
          </a:p>
          <a:p>
            <a:pPr eaLnBrk="1" hangingPunct="1">
              <a:lnSpc>
                <a:spcPct val="90000"/>
              </a:lnSpc>
            </a:pPr>
            <a:r>
              <a:rPr lang="en-US" sz="2800" dirty="0" smtClean="0"/>
              <a:t>2008</a:t>
            </a:r>
          </a:p>
          <a:p>
            <a:pPr lvl="3" eaLnBrk="1" hangingPunct="1">
              <a:lnSpc>
                <a:spcPct val="90000"/>
              </a:lnSpc>
              <a:buFont typeface="Wingdings" panose="05000000000000000000" pitchFamily="2" charset="2"/>
              <a:buChar char="§"/>
            </a:pPr>
            <a:r>
              <a:rPr lang="en-US" sz="2400" b="1" dirty="0" smtClean="0"/>
              <a:t>COMAR 10.12.02 revised to comply with VAWA 2005</a:t>
            </a:r>
            <a:r>
              <a:rPr lang="en-US" sz="2400" dirty="0" smtClean="0"/>
              <a:t>, </a:t>
            </a:r>
            <a:r>
              <a:rPr lang="en-US" sz="2400" b="1" dirty="0" smtClean="0"/>
              <a:t>incorporating “Jane Doe” reporting                               </a:t>
            </a:r>
          </a:p>
          <a:p>
            <a:pPr eaLnBrk="1" hangingPunct="1">
              <a:lnSpc>
                <a:spcPct val="90000"/>
              </a:lnSpc>
            </a:pPr>
            <a:r>
              <a:rPr lang="en-US" sz="400" dirty="0" smtClean="0"/>
              <a:t>                  </a:t>
            </a:r>
          </a:p>
        </p:txBody>
      </p:sp>
      <p:grpSp>
        <p:nvGrpSpPr>
          <p:cNvPr id="9220" name="Group 7"/>
          <p:cNvGrpSpPr>
            <a:grpSpLocks/>
          </p:cNvGrpSpPr>
          <p:nvPr/>
        </p:nvGrpSpPr>
        <p:grpSpPr bwMode="auto">
          <a:xfrm>
            <a:off x="3835400" y="2709863"/>
            <a:ext cx="1531938" cy="1497012"/>
            <a:chOff x="0" y="1015"/>
            <a:chExt cx="965" cy="1015"/>
          </a:xfrm>
        </p:grpSpPr>
        <p:sp>
          <p:nvSpPr>
            <p:cNvPr id="9222"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9223"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 calcmode="lin" valueType="num">
                                      <p:cBhvr additive="base">
                                        <p:cTn id="11"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calcmode="lin" valueType="num">
                                      <p:cBhvr additive="base">
                                        <p:cTn id="17"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2771">
                                            <p:txEl>
                                              <p:pRg st="3" end="3"/>
                                            </p:txEl>
                                          </p:spTgt>
                                        </p:tgtEl>
                                        <p:attrNameLst>
                                          <p:attrName>style.visibility</p:attrName>
                                        </p:attrNameLst>
                                      </p:cBhvr>
                                      <p:to>
                                        <p:strVal val="visible"/>
                                      </p:to>
                                    </p:set>
                                    <p:anim calcmode="lin" valueType="num">
                                      <p:cBhvr additive="base">
                                        <p:cTn id="21"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 calcmode="lin" valueType="num">
                                      <p:cBhvr additive="base">
                                        <p:cTn id="27"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277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2771">
                                            <p:txEl>
                                              <p:pRg st="5" end="5"/>
                                            </p:txEl>
                                          </p:spTgt>
                                        </p:tgtEl>
                                        <p:attrNameLst>
                                          <p:attrName>style.visibility</p:attrName>
                                        </p:attrNameLst>
                                      </p:cBhvr>
                                      <p:to>
                                        <p:strVal val="visible"/>
                                      </p:to>
                                    </p:set>
                                    <p:anim calcmode="lin" valueType="num">
                                      <p:cBhvr additive="base">
                                        <p:cTn id="31"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 calcmode="lin" valueType="num">
                                      <p:cBhvr additive="base">
                                        <p:cTn id="37"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77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2771">
                                            <p:txEl>
                                              <p:pRg st="7" end="7"/>
                                            </p:txEl>
                                          </p:spTgt>
                                        </p:tgtEl>
                                        <p:attrNameLst>
                                          <p:attrName>style.visibility</p:attrName>
                                        </p:attrNameLst>
                                      </p:cBhvr>
                                      <p:to>
                                        <p:strVal val="visible"/>
                                      </p:to>
                                    </p:set>
                                    <p:anim calcmode="lin" valueType="num">
                                      <p:cBhvr additive="base">
                                        <p:cTn id="41" dur="500" fill="hold"/>
                                        <p:tgtEl>
                                          <p:spTgt spid="3277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27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2771">
                                            <p:txEl>
                                              <p:pRg st="8" end="8"/>
                                            </p:txEl>
                                          </p:spTgt>
                                        </p:tgtEl>
                                        <p:attrNameLst>
                                          <p:attrName>style.visibility</p:attrName>
                                        </p:attrNameLst>
                                      </p:cBhvr>
                                      <p:to>
                                        <p:strVal val="visible"/>
                                      </p:to>
                                    </p:set>
                                    <p:anim calcmode="lin" valueType="num">
                                      <p:cBhvr additive="base">
                                        <p:cTn id="47" dur="500" fill="hold"/>
                                        <p:tgtEl>
                                          <p:spTgt spid="32771">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277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Sexual Assault </a:t>
            </a:r>
            <a:r>
              <a:rPr lang="en-US" u="sng" smtClean="0"/>
              <a:t>Reimbursement Unit</a:t>
            </a:r>
          </a:p>
        </p:txBody>
      </p:sp>
      <p:sp>
        <p:nvSpPr>
          <p:cNvPr id="35843" name="Rectangle 3"/>
          <p:cNvSpPr>
            <a:spLocks noGrp="1" noChangeArrowheads="1"/>
          </p:cNvSpPr>
          <p:nvPr>
            <p:ph type="body" idx="1"/>
          </p:nvPr>
        </p:nvSpPr>
        <p:spPr/>
        <p:txBody>
          <a:bodyPr/>
          <a:lstStyle/>
          <a:p>
            <a:pPr eaLnBrk="1" hangingPunct="1">
              <a:lnSpc>
                <a:spcPct val="90000"/>
              </a:lnSpc>
            </a:pPr>
            <a:r>
              <a:rPr lang="en-US" sz="2400" smtClean="0"/>
              <a:t>Established with intent to reduce emotional and financial hardship to victims of rape, sexual assault, and child sexual abuse</a:t>
            </a:r>
          </a:p>
          <a:p>
            <a:pPr eaLnBrk="1" hangingPunct="1">
              <a:lnSpc>
                <a:spcPct val="90000"/>
              </a:lnSpc>
              <a:buFont typeface="Wingdings" panose="05000000000000000000" pitchFamily="2" charset="2"/>
              <a:buNone/>
            </a:pPr>
            <a:endParaRPr lang="en-US" sz="2400" smtClean="0"/>
          </a:p>
          <a:p>
            <a:pPr eaLnBrk="1" hangingPunct="1">
              <a:lnSpc>
                <a:spcPct val="90000"/>
              </a:lnSpc>
            </a:pPr>
            <a:r>
              <a:rPr lang="en-US" sz="2400" smtClean="0"/>
              <a:t>Established within the Department of Health and Mental Hygiene in 1978 as the Sexual Offense Reimbursement Unit</a:t>
            </a:r>
          </a:p>
          <a:p>
            <a:pPr eaLnBrk="1" hangingPunct="1">
              <a:lnSpc>
                <a:spcPct val="90000"/>
              </a:lnSpc>
              <a:buFont typeface="Wingdings" panose="05000000000000000000" pitchFamily="2" charset="2"/>
              <a:buNone/>
            </a:pPr>
            <a:endParaRPr lang="en-US" sz="2400" smtClean="0"/>
          </a:p>
          <a:p>
            <a:pPr eaLnBrk="1" hangingPunct="1">
              <a:lnSpc>
                <a:spcPct val="90000"/>
              </a:lnSpc>
            </a:pPr>
            <a:r>
              <a:rPr lang="en-US" sz="2400" smtClean="0"/>
              <a:t>Transferred from the Office of Management Services to the Office of Health Promotion in 1995 then to the  Center for  Injury and Sexual Assault Prevention in 2012</a:t>
            </a:r>
          </a:p>
        </p:txBody>
      </p:sp>
      <p:grpSp>
        <p:nvGrpSpPr>
          <p:cNvPr id="11268" name="Group 7"/>
          <p:cNvGrpSpPr>
            <a:grpSpLocks/>
          </p:cNvGrpSpPr>
          <p:nvPr/>
        </p:nvGrpSpPr>
        <p:grpSpPr bwMode="auto">
          <a:xfrm>
            <a:off x="3835400" y="2709863"/>
            <a:ext cx="1531938" cy="1497012"/>
            <a:chOff x="0" y="1015"/>
            <a:chExt cx="965" cy="1015"/>
          </a:xfrm>
        </p:grpSpPr>
        <p:sp>
          <p:nvSpPr>
            <p:cNvPr id="11270"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11271"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Sexual Assault </a:t>
            </a:r>
            <a:r>
              <a:rPr lang="en-US" u="sng" smtClean="0"/>
              <a:t>Reimbursement Unit</a:t>
            </a:r>
          </a:p>
        </p:txBody>
      </p:sp>
      <p:sp>
        <p:nvSpPr>
          <p:cNvPr id="37891" name="Rectangle 3"/>
          <p:cNvSpPr>
            <a:spLocks noGrp="1" noChangeArrowheads="1"/>
          </p:cNvSpPr>
          <p:nvPr>
            <p:ph type="body" idx="1"/>
          </p:nvPr>
        </p:nvSpPr>
        <p:spPr/>
        <p:txBody>
          <a:bodyPr/>
          <a:lstStyle/>
          <a:p>
            <a:pPr eaLnBrk="1" hangingPunct="1"/>
            <a:r>
              <a:rPr lang="en-US" sz="2800" dirty="0" smtClean="0"/>
              <a:t>Each year, the SARU provides reimbursement for over 3,000 claims related to rape, sexual assault, and child sexual abuse</a:t>
            </a:r>
          </a:p>
          <a:p>
            <a:pPr eaLnBrk="1" hangingPunct="1">
              <a:buFont typeface="Wingdings" panose="05000000000000000000" pitchFamily="2" charset="2"/>
              <a:buNone/>
            </a:pPr>
            <a:endParaRPr lang="en-US" sz="2800" dirty="0" smtClean="0"/>
          </a:p>
          <a:p>
            <a:pPr eaLnBrk="1" hangingPunct="1"/>
            <a:r>
              <a:rPr lang="en-US" sz="2800" dirty="0" smtClean="0">
                <a:cs typeface="Times New Roman" panose="02020603050405020304" pitchFamily="18" charset="0"/>
              </a:rPr>
              <a:t>The SARU FY17 budget totaled $1.36 million with hospital services comprising approximately 85% and physician services comprising 15% of the budget</a:t>
            </a:r>
            <a:endParaRPr lang="en-US" sz="2800" dirty="0" smtClean="0"/>
          </a:p>
          <a:p>
            <a:pPr eaLnBrk="1" hangingPunct="1"/>
            <a:endParaRPr lang="en-US" sz="2800" dirty="0" smtClean="0"/>
          </a:p>
          <a:p>
            <a:pPr eaLnBrk="1" hangingPunct="1"/>
            <a:endParaRPr lang="en-US" sz="2800" dirty="0" smtClean="0"/>
          </a:p>
        </p:txBody>
      </p:sp>
      <p:grpSp>
        <p:nvGrpSpPr>
          <p:cNvPr id="15364" name="Group 7"/>
          <p:cNvGrpSpPr>
            <a:grpSpLocks/>
          </p:cNvGrpSpPr>
          <p:nvPr/>
        </p:nvGrpSpPr>
        <p:grpSpPr bwMode="auto">
          <a:xfrm>
            <a:off x="3835400" y="2709863"/>
            <a:ext cx="1531938" cy="1497012"/>
            <a:chOff x="0" y="1015"/>
            <a:chExt cx="965" cy="1015"/>
          </a:xfrm>
        </p:grpSpPr>
        <p:sp>
          <p:nvSpPr>
            <p:cNvPr id="15366" name="Rectangle 5"/>
            <p:cNvSpPr>
              <a:spLocks noChangeArrowheads="1"/>
            </p:cNvSpPr>
            <p:nvPr/>
          </p:nvSpPr>
          <p:spPr bwMode="auto">
            <a:xfrm>
              <a:off x="0" y="1015"/>
              <a:ext cx="965" cy="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sp>
          <p:nvSpPr>
            <p:cNvPr id="15367" name="Rectangle 6"/>
            <p:cNvSpPr>
              <a:spLocks noChangeArrowheads="1"/>
            </p:cNvSpPr>
            <p:nvPr/>
          </p:nvSpPr>
          <p:spPr bwMode="auto">
            <a:xfrm>
              <a:off x="0" y="1015"/>
              <a:ext cx="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sz="2400"/>
            </a:p>
          </p:txBody>
        </p:sp>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1219200"/>
            <a:ext cx="7772400" cy="533400"/>
          </a:xfrm>
        </p:spPr>
        <p:txBody>
          <a:bodyPr/>
          <a:lstStyle/>
          <a:p>
            <a:pPr eaLnBrk="1" hangingPunct="1">
              <a:defRPr/>
            </a:pPr>
            <a:r>
              <a:rPr lang="en-US" sz="3200" b="1" dirty="0" smtClean="0"/>
              <a:t>COMAR 10.12.02</a:t>
            </a:r>
            <a:r>
              <a:rPr lang="en-US" sz="3200" dirty="0" smtClean="0"/>
              <a:t/>
            </a:r>
            <a:br>
              <a:rPr lang="en-US" sz="3200" dirty="0" smtClean="0"/>
            </a:br>
            <a:r>
              <a:rPr lang="en-US" sz="3200" b="1" dirty="0" smtClean="0"/>
              <a:t>Rape and Sexual Offenses – </a:t>
            </a:r>
            <a:br>
              <a:rPr lang="en-US" sz="3200" b="1" dirty="0" smtClean="0"/>
            </a:br>
            <a:r>
              <a:rPr lang="en-US" sz="3200" b="1" u="sng" dirty="0" smtClean="0"/>
              <a:t>Physician and Hospital Charges</a:t>
            </a:r>
          </a:p>
        </p:txBody>
      </p:sp>
      <p:sp>
        <p:nvSpPr>
          <p:cNvPr id="134147" name="Rectangle 3"/>
          <p:cNvSpPr>
            <a:spLocks noGrp="1" noChangeArrowheads="1"/>
          </p:cNvSpPr>
          <p:nvPr>
            <p:ph type="body" idx="1"/>
          </p:nvPr>
        </p:nvSpPr>
        <p:spPr/>
        <p:txBody>
          <a:bodyPr/>
          <a:lstStyle/>
          <a:p>
            <a:pPr eaLnBrk="1" hangingPunct="1"/>
            <a:endParaRPr lang="en-US" dirty="0" smtClean="0"/>
          </a:p>
          <a:p>
            <a:pPr eaLnBrk="1" hangingPunct="1"/>
            <a:r>
              <a:rPr lang="en-US" sz="3600" dirty="0" smtClean="0"/>
              <a:t>To Whom Is Reimbursement Provided?</a:t>
            </a:r>
            <a:r>
              <a:rPr lang="en-US" dirty="0" smtClean="0"/>
              <a:t>		</a:t>
            </a:r>
          </a:p>
          <a:p>
            <a:pPr lvl="4" eaLnBrk="1" hangingPunct="1"/>
            <a:r>
              <a:rPr lang="en-US" sz="3200" dirty="0" smtClean="0"/>
              <a:t>Hospitals</a:t>
            </a:r>
          </a:p>
          <a:p>
            <a:pPr lvl="4" eaLnBrk="1" hangingPunct="1"/>
            <a:r>
              <a:rPr lang="en-US" sz="3200" dirty="0" smtClean="0"/>
              <a:t>Physicians</a:t>
            </a:r>
          </a:p>
          <a:p>
            <a:pPr lvl="4" eaLnBrk="1" hangingPunct="1"/>
            <a:r>
              <a:rPr lang="en-US" sz="3200" dirty="0" smtClean="0"/>
              <a:t>Laboratories</a:t>
            </a:r>
          </a:p>
          <a:p>
            <a:pPr lvl="4" eaLnBrk="1" hangingPunct="1"/>
            <a:r>
              <a:rPr lang="en-US" sz="3200" dirty="0" smtClean="0"/>
              <a:t>Child Advocacy Centers</a:t>
            </a:r>
            <a:endParaRPr lang="en-US" dirty="0"/>
          </a:p>
          <a:p>
            <a:pPr lvl="4" eaLnBrk="1" hangingPunct="1"/>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anim calcmode="lin" valueType="num">
                                      <p:cBhvr additive="base">
                                        <p:cTn id="7" dur="500" fill="hold"/>
                                        <p:tgtEl>
                                          <p:spTgt spid="1341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4147">
                                            <p:txEl>
                                              <p:pRg st="2" end="2"/>
                                            </p:txEl>
                                          </p:spTgt>
                                        </p:tgtEl>
                                        <p:attrNameLst>
                                          <p:attrName>style.visibility</p:attrName>
                                        </p:attrNameLst>
                                      </p:cBhvr>
                                      <p:to>
                                        <p:strVal val="visible"/>
                                      </p:to>
                                    </p:set>
                                    <p:anim calcmode="lin" valueType="num">
                                      <p:cBhvr additive="base">
                                        <p:cTn id="11" dur="500" fill="hold"/>
                                        <p:tgtEl>
                                          <p:spTgt spid="13414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414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4147">
                                            <p:txEl>
                                              <p:pRg st="3" end="3"/>
                                            </p:txEl>
                                          </p:spTgt>
                                        </p:tgtEl>
                                        <p:attrNameLst>
                                          <p:attrName>style.visibility</p:attrName>
                                        </p:attrNameLst>
                                      </p:cBhvr>
                                      <p:to>
                                        <p:strVal val="visible"/>
                                      </p:to>
                                    </p:set>
                                    <p:anim calcmode="lin" valueType="num">
                                      <p:cBhvr additive="base">
                                        <p:cTn id="15" dur="500" fill="hold"/>
                                        <p:tgtEl>
                                          <p:spTgt spid="13414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414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4147">
                                            <p:txEl>
                                              <p:pRg st="4" end="4"/>
                                            </p:txEl>
                                          </p:spTgt>
                                        </p:tgtEl>
                                        <p:attrNameLst>
                                          <p:attrName>style.visibility</p:attrName>
                                        </p:attrNameLst>
                                      </p:cBhvr>
                                      <p:to>
                                        <p:strVal val="visible"/>
                                      </p:to>
                                    </p:set>
                                    <p:anim calcmode="lin" valueType="num">
                                      <p:cBhvr additive="base">
                                        <p:cTn id="19" dur="500" fill="hold"/>
                                        <p:tgtEl>
                                          <p:spTgt spid="134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414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4147">
                                            <p:txEl>
                                              <p:pRg st="5" end="5"/>
                                            </p:txEl>
                                          </p:spTgt>
                                        </p:tgtEl>
                                        <p:attrNameLst>
                                          <p:attrName>style.visibility</p:attrName>
                                        </p:attrNameLst>
                                      </p:cBhvr>
                                      <p:to>
                                        <p:strVal val="visible"/>
                                      </p:to>
                                    </p:set>
                                    <p:anim calcmode="lin" valueType="num">
                                      <p:cBhvr additive="base">
                                        <p:cTn id="23" dur="500" fill="hold"/>
                                        <p:tgtEl>
                                          <p:spTgt spid="13414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41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85800" y="990600"/>
            <a:ext cx="7772400" cy="762000"/>
          </a:xfrm>
        </p:spPr>
        <p:txBody>
          <a:bodyPr/>
          <a:lstStyle/>
          <a:p>
            <a:pPr eaLnBrk="1" hangingPunct="1">
              <a:defRPr/>
            </a:pPr>
            <a:r>
              <a:rPr lang="en-US" sz="3200" b="1" dirty="0" smtClean="0"/>
              <a:t>COMAR 10.12.02</a:t>
            </a:r>
            <a:r>
              <a:rPr lang="en-US" sz="3200" dirty="0" smtClean="0"/>
              <a:t/>
            </a:r>
            <a:br>
              <a:rPr lang="en-US" sz="3200" dirty="0" smtClean="0"/>
            </a:br>
            <a:r>
              <a:rPr lang="en-US" sz="3200" b="1" dirty="0" smtClean="0"/>
              <a:t>Rape and Sexual Offenses – </a:t>
            </a:r>
            <a:br>
              <a:rPr lang="en-US" sz="3200" b="1" dirty="0" smtClean="0"/>
            </a:br>
            <a:r>
              <a:rPr lang="en-US" sz="3200" b="1" u="sng" dirty="0" smtClean="0"/>
              <a:t>Physician and Hospital Charges</a:t>
            </a:r>
          </a:p>
        </p:txBody>
      </p:sp>
      <p:sp>
        <p:nvSpPr>
          <p:cNvPr id="133123" name="Rectangle 3"/>
          <p:cNvSpPr>
            <a:spLocks noGrp="1" noChangeArrowheads="1"/>
          </p:cNvSpPr>
          <p:nvPr>
            <p:ph type="body" idx="1"/>
          </p:nvPr>
        </p:nvSpPr>
        <p:spPr>
          <a:xfrm>
            <a:off x="609600" y="2362200"/>
            <a:ext cx="7772400" cy="3962400"/>
          </a:xfrm>
        </p:spPr>
        <p:txBody>
          <a:bodyPr/>
          <a:lstStyle/>
          <a:p>
            <a:pPr eaLnBrk="1" hangingPunct="1">
              <a:lnSpc>
                <a:spcPct val="90000"/>
              </a:lnSpc>
            </a:pPr>
            <a:r>
              <a:rPr lang="en-US" b="1" dirty="0" smtClean="0"/>
              <a:t>What Services Are Covered?</a:t>
            </a:r>
          </a:p>
          <a:p>
            <a:pPr lvl="2" eaLnBrk="1" hangingPunct="1">
              <a:lnSpc>
                <a:spcPct val="90000"/>
              </a:lnSpc>
            </a:pPr>
            <a:r>
              <a:rPr lang="en-US" sz="2800" b="1" dirty="0" smtClean="0"/>
              <a:t>Adults:</a:t>
            </a:r>
          </a:p>
          <a:p>
            <a:pPr lvl="3" eaLnBrk="1" hangingPunct="1">
              <a:lnSpc>
                <a:spcPct val="90000"/>
              </a:lnSpc>
            </a:pPr>
            <a:r>
              <a:rPr lang="en-US" b="1" dirty="0" smtClean="0"/>
              <a:t>Initial physical examination, collection of  evidence, and emergency treatment for physical injuries directly resulting from the alleged rape or sexual assault</a:t>
            </a:r>
          </a:p>
          <a:p>
            <a:pPr lvl="3" eaLnBrk="1" hangingPunct="1">
              <a:lnSpc>
                <a:spcPct val="90000"/>
              </a:lnSpc>
              <a:buFontTx/>
              <a:buNone/>
            </a:pPr>
            <a:endParaRPr lang="en-US" b="1" dirty="0" smtClean="0"/>
          </a:p>
          <a:p>
            <a:pPr lvl="2" eaLnBrk="1" hangingPunct="1">
              <a:lnSpc>
                <a:spcPct val="90000"/>
              </a:lnSpc>
            </a:pPr>
            <a:r>
              <a:rPr lang="en-US" sz="2800" b="1" dirty="0" smtClean="0"/>
              <a:t>Children:</a:t>
            </a:r>
          </a:p>
          <a:p>
            <a:pPr lvl="3" eaLnBrk="1" hangingPunct="1">
              <a:lnSpc>
                <a:spcPct val="90000"/>
              </a:lnSpc>
            </a:pPr>
            <a:r>
              <a:rPr lang="en-US" b="1" dirty="0" smtClean="0"/>
              <a:t>Initial assessment and evidence collection </a:t>
            </a:r>
          </a:p>
          <a:p>
            <a:pPr lvl="3" eaLnBrk="1" hangingPunct="1">
              <a:lnSpc>
                <a:spcPct val="90000"/>
              </a:lnSpc>
            </a:pPr>
            <a:r>
              <a:rPr lang="en-US" b="1" dirty="0" smtClean="0"/>
              <a:t>Initial assessment includes a:</a:t>
            </a:r>
          </a:p>
          <a:p>
            <a:pPr lvl="4" eaLnBrk="1" hangingPunct="1">
              <a:lnSpc>
                <a:spcPct val="90000"/>
              </a:lnSpc>
            </a:pPr>
            <a:r>
              <a:rPr lang="en-US" b="1" dirty="0" smtClean="0"/>
              <a:t>Psychological </a:t>
            </a:r>
            <a:r>
              <a:rPr lang="en-US" b="1" dirty="0" smtClean="0"/>
              <a:t>evaluation</a:t>
            </a:r>
            <a:endParaRPr lang="en-US" b="1" dirty="0" smtClean="0"/>
          </a:p>
          <a:p>
            <a:pPr lvl="4" eaLnBrk="1" hangingPunct="1">
              <a:lnSpc>
                <a:spcPct val="90000"/>
              </a:lnSpc>
            </a:pPr>
            <a:r>
              <a:rPr lang="en-US" b="1" dirty="0" smtClean="0"/>
              <a:t>Parental </a:t>
            </a:r>
            <a:r>
              <a:rPr lang="en-US" b="1" dirty="0" smtClean="0"/>
              <a:t>interview</a:t>
            </a:r>
            <a:endParaRPr lang="en-US" b="1" dirty="0" smtClean="0"/>
          </a:p>
          <a:p>
            <a:pPr lvl="4" eaLnBrk="1" hangingPunct="1">
              <a:lnSpc>
                <a:spcPct val="90000"/>
              </a:lnSpc>
            </a:pPr>
            <a:r>
              <a:rPr lang="en-US" b="1" dirty="0" smtClean="0"/>
              <a:t>Medical evaluation</a:t>
            </a:r>
          </a:p>
          <a:p>
            <a:pPr lvl="4" eaLnBrk="1" hangingPunct="1">
              <a:lnSpc>
                <a:spcPct val="90000"/>
              </a:lnSpc>
              <a:buFontTx/>
              <a:buNone/>
            </a:pPr>
            <a:endParaRPr lang="en-US" b="1"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 calcmode="lin" valueType="num">
                                      <p:cBhvr additive="base">
                                        <p:cTn id="17"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3123">
                                            <p:txEl>
                                              <p:pRg st="4" end="4"/>
                                            </p:txEl>
                                          </p:spTgt>
                                        </p:tgtEl>
                                        <p:attrNameLst>
                                          <p:attrName>style.visibility</p:attrName>
                                        </p:attrNameLst>
                                      </p:cBhvr>
                                      <p:to>
                                        <p:strVal val="visible"/>
                                      </p:to>
                                    </p:set>
                                    <p:anim calcmode="lin" valueType="num">
                                      <p:cBhvr additive="base">
                                        <p:cTn id="23"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3123">
                                            <p:txEl>
                                              <p:pRg st="5" end="5"/>
                                            </p:txEl>
                                          </p:spTgt>
                                        </p:tgtEl>
                                        <p:attrNameLst>
                                          <p:attrName>style.visibility</p:attrName>
                                        </p:attrNameLst>
                                      </p:cBhvr>
                                      <p:to>
                                        <p:strVal val="visible"/>
                                      </p:to>
                                    </p:set>
                                    <p:anim calcmode="lin" valueType="num">
                                      <p:cBhvr additive="base">
                                        <p:cTn id="27" dur="500" fill="hold"/>
                                        <p:tgtEl>
                                          <p:spTgt spid="13312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2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33123">
                                            <p:txEl>
                                              <p:pRg st="6" end="6"/>
                                            </p:txEl>
                                          </p:spTgt>
                                        </p:tgtEl>
                                        <p:attrNameLst>
                                          <p:attrName>style.visibility</p:attrName>
                                        </p:attrNameLst>
                                      </p:cBhvr>
                                      <p:to>
                                        <p:strVal val="visible"/>
                                      </p:to>
                                    </p:set>
                                    <p:anim calcmode="lin" valueType="num">
                                      <p:cBhvr additive="base">
                                        <p:cTn id="31"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33123">
                                            <p:txEl>
                                              <p:pRg st="7" end="7"/>
                                            </p:txEl>
                                          </p:spTgt>
                                        </p:tgtEl>
                                        <p:attrNameLst>
                                          <p:attrName>style.visibility</p:attrName>
                                        </p:attrNameLst>
                                      </p:cBhvr>
                                      <p:to>
                                        <p:strVal val="visible"/>
                                      </p:to>
                                    </p:set>
                                    <p:anim calcmode="lin" valueType="num">
                                      <p:cBhvr additive="base">
                                        <p:cTn id="35" dur="500" fill="hold"/>
                                        <p:tgtEl>
                                          <p:spTgt spid="13312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312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33123">
                                            <p:txEl>
                                              <p:pRg st="8" end="8"/>
                                            </p:txEl>
                                          </p:spTgt>
                                        </p:tgtEl>
                                        <p:attrNameLst>
                                          <p:attrName>style.visibility</p:attrName>
                                        </p:attrNameLst>
                                      </p:cBhvr>
                                      <p:to>
                                        <p:strVal val="visible"/>
                                      </p:to>
                                    </p:set>
                                    <p:anim calcmode="lin" valueType="num">
                                      <p:cBhvr additive="base">
                                        <p:cTn id="39"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33123">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33123">
                                            <p:txEl>
                                              <p:pRg st="9" end="9"/>
                                            </p:txEl>
                                          </p:spTgt>
                                        </p:tgtEl>
                                        <p:attrNameLst>
                                          <p:attrName>style.visibility</p:attrName>
                                        </p:attrNameLst>
                                      </p:cBhvr>
                                      <p:to>
                                        <p:strVal val="visible"/>
                                      </p:to>
                                    </p:set>
                                    <p:anim calcmode="lin" valueType="num">
                                      <p:cBhvr additive="base">
                                        <p:cTn id="43" dur="500" fill="hold"/>
                                        <p:tgtEl>
                                          <p:spTgt spid="13312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2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85800" y="1066800"/>
            <a:ext cx="7772400" cy="685800"/>
          </a:xfrm>
        </p:spPr>
        <p:txBody>
          <a:bodyPr/>
          <a:lstStyle/>
          <a:p>
            <a:pPr eaLnBrk="1" hangingPunct="1">
              <a:defRPr/>
            </a:pPr>
            <a:r>
              <a:rPr lang="en-US" sz="3200" b="1" dirty="0" smtClean="0"/>
              <a:t>COMAR 10.12.02</a:t>
            </a:r>
            <a:r>
              <a:rPr lang="en-US" sz="3200" dirty="0" smtClean="0"/>
              <a:t/>
            </a:r>
            <a:br>
              <a:rPr lang="en-US" sz="3200" dirty="0" smtClean="0"/>
            </a:br>
            <a:r>
              <a:rPr lang="en-US" sz="3200" b="1" dirty="0" smtClean="0"/>
              <a:t>Rape and Sexual Offenses – </a:t>
            </a:r>
            <a:br>
              <a:rPr lang="en-US" sz="3200" b="1" dirty="0" smtClean="0"/>
            </a:br>
            <a:r>
              <a:rPr lang="en-US" sz="3200" b="1" u="sng" dirty="0" smtClean="0"/>
              <a:t>Physician and Hospital Charges</a:t>
            </a:r>
          </a:p>
        </p:txBody>
      </p:sp>
      <p:sp>
        <p:nvSpPr>
          <p:cNvPr id="136195" name="Rectangle 3"/>
          <p:cNvSpPr>
            <a:spLocks noGrp="1" noChangeArrowheads="1"/>
          </p:cNvSpPr>
          <p:nvPr>
            <p:ph type="body" idx="1"/>
          </p:nvPr>
        </p:nvSpPr>
        <p:spPr>
          <a:xfrm>
            <a:off x="609600" y="2438400"/>
            <a:ext cx="7772400" cy="4114800"/>
          </a:xfrm>
        </p:spPr>
        <p:txBody>
          <a:bodyPr/>
          <a:lstStyle/>
          <a:p>
            <a:pPr eaLnBrk="1" hangingPunct="1"/>
            <a:r>
              <a:rPr lang="en-US" smtClean="0"/>
              <a:t>At What Level is Reimbursement Provided?</a:t>
            </a:r>
          </a:p>
          <a:p>
            <a:pPr lvl="1" eaLnBrk="1" hangingPunct="1"/>
            <a:endParaRPr lang="en-US" b="1" smtClean="0"/>
          </a:p>
          <a:p>
            <a:pPr lvl="1" eaLnBrk="1" hangingPunct="1"/>
            <a:r>
              <a:rPr lang="en-US" sz="3000" b="1" smtClean="0"/>
              <a:t>Hospitals</a:t>
            </a:r>
            <a:r>
              <a:rPr lang="en-US" b="1" smtClean="0"/>
              <a:t> </a:t>
            </a:r>
          </a:p>
          <a:p>
            <a:pPr lvl="2" eaLnBrk="1" hangingPunct="1"/>
            <a:r>
              <a:rPr lang="en-US" sz="2600" b="1" smtClean="0">
                <a:cs typeface="Times New Roman" panose="02020603050405020304" pitchFamily="18" charset="0"/>
              </a:rPr>
              <a:t>The  Health Services Cost Review Commission  established rates for the:</a:t>
            </a:r>
          </a:p>
          <a:p>
            <a:pPr lvl="4" eaLnBrk="1" hangingPunct="1"/>
            <a:r>
              <a:rPr lang="en-US" sz="2400" b="1" smtClean="0">
                <a:cs typeface="Times New Roman" panose="02020603050405020304" pitchFamily="18" charset="0"/>
              </a:rPr>
              <a:t>use of the emergency room/ outpatient clinic </a:t>
            </a:r>
          </a:p>
          <a:p>
            <a:pPr lvl="4" eaLnBrk="1" hangingPunct="1"/>
            <a:r>
              <a:rPr lang="en-US" sz="2400" b="1" smtClean="0">
                <a:cs typeface="Times New Roman" panose="02020603050405020304" pitchFamily="18" charset="0"/>
              </a:rPr>
              <a:t>daily in-hospital rate</a:t>
            </a:r>
            <a:endParaRPr lang="en-US" sz="2400" b="1"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additive="base">
                                        <p:cTn id="7" dur="500" fill="hold"/>
                                        <p:tgtEl>
                                          <p:spTgt spid="136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6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6195">
                                            <p:txEl>
                                              <p:pRg st="2" end="2"/>
                                            </p:txEl>
                                          </p:spTgt>
                                        </p:tgtEl>
                                        <p:attrNameLst>
                                          <p:attrName>style.visibility</p:attrName>
                                        </p:attrNameLst>
                                      </p:cBhvr>
                                      <p:to>
                                        <p:strVal val="visible"/>
                                      </p:to>
                                    </p:set>
                                    <p:anim calcmode="lin" valueType="num">
                                      <p:cBhvr additive="base">
                                        <p:cTn id="13" dur="500" fill="hold"/>
                                        <p:tgtEl>
                                          <p:spTgt spid="1361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6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6195">
                                            <p:txEl>
                                              <p:pRg st="3" end="3"/>
                                            </p:txEl>
                                          </p:spTgt>
                                        </p:tgtEl>
                                        <p:attrNameLst>
                                          <p:attrName>style.visibility</p:attrName>
                                        </p:attrNameLst>
                                      </p:cBhvr>
                                      <p:to>
                                        <p:strVal val="visible"/>
                                      </p:to>
                                    </p:set>
                                    <p:anim calcmode="lin" valueType="num">
                                      <p:cBhvr additive="base">
                                        <p:cTn id="19" dur="500" fill="hold"/>
                                        <p:tgtEl>
                                          <p:spTgt spid="1361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619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6195">
                                            <p:txEl>
                                              <p:pRg st="4" end="4"/>
                                            </p:txEl>
                                          </p:spTgt>
                                        </p:tgtEl>
                                        <p:attrNameLst>
                                          <p:attrName>style.visibility</p:attrName>
                                        </p:attrNameLst>
                                      </p:cBhvr>
                                      <p:to>
                                        <p:strVal val="visible"/>
                                      </p:to>
                                    </p:set>
                                    <p:anim calcmode="lin" valueType="num">
                                      <p:cBhvr additive="base">
                                        <p:cTn id="23" dur="500" fill="hold"/>
                                        <p:tgtEl>
                                          <p:spTgt spid="13619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619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6195">
                                            <p:txEl>
                                              <p:pRg st="5" end="5"/>
                                            </p:txEl>
                                          </p:spTgt>
                                        </p:tgtEl>
                                        <p:attrNameLst>
                                          <p:attrName>style.visibility</p:attrName>
                                        </p:attrNameLst>
                                      </p:cBhvr>
                                      <p:to>
                                        <p:strVal val="visible"/>
                                      </p:to>
                                    </p:set>
                                    <p:anim calcmode="lin" valueType="num">
                                      <p:cBhvr additive="base">
                                        <p:cTn id="27" dur="500" fill="hold"/>
                                        <p:tgtEl>
                                          <p:spTgt spid="13619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6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bldLvl="4"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990600"/>
            <a:ext cx="7772400" cy="762000"/>
          </a:xfrm>
        </p:spPr>
        <p:txBody>
          <a:bodyPr/>
          <a:lstStyle/>
          <a:p>
            <a:pPr eaLnBrk="1" hangingPunct="1">
              <a:defRPr/>
            </a:pPr>
            <a:r>
              <a:rPr lang="en-US" sz="3200" b="1" smtClean="0"/>
              <a:t>COMAR 10.12.02</a:t>
            </a:r>
            <a:r>
              <a:rPr lang="en-US" sz="3200" smtClean="0"/>
              <a:t/>
            </a:r>
            <a:br>
              <a:rPr lang="en-US" sz="3200" smtClean="0"/>
            </a:br>
            <a:r>
              <a:rPr lang="en-US" sz="3200" b="1" smtClean="0"/>
              <a:t>Rape and Sexual Offenses – </a:t>
            </a:r>
            <a:br>
              <a:rPr lang="en-US" sz="3200" b="1" smtClean="0"/>
            </a:br>
            <a:r>
              <a:rPr lang="en-US" sz="3200" b="1" u="sng" smtClean="0"/>
              <a:t>Physician and Hospital Charges</a:t>
            </a:r>
          </a:p>
        </p:txBody>
      </p:sp>
      <p:sp>
        <p:nvSpPr>
          <p:cNvPr id="137219" name="Rectangle 3"/>
          <p:cNvSpPr>
            <a:spLocks noGrp="1" noChangeArrowheads="1"/>
          </p:cNvSpPr>
          <p:nvPr>
            <p:ph type="body" idx="1"/>
          </p:nvPr>
        </p:nvSpPr>
        <p:spPr>
          <a:xfrm>
            <a:off x="609600" y="2438400"/>
            <a:ext cx="7772400" cy="4114800"/>
          </a:xfrm>
        </p:spPr>
        <p:txBody>
          <a:bodyPr/>
          <a:lstStyle/>
          <a:p>
            <a:pPr eaLnBrk="1" hangingPunct="1">
              <a:lnSpc>
                <a:spcPct val="90000"/>
              </a:lnSpc>
            </a:pPr>
            <a:r>
              <a:rPr lang="en-US" smtClean="0"/>
              <a:t>At What Level is Reimbursement Provided?</a:t>
            </a:r>
          </a:p>
          <a:p>
            <a:pPr lvl="2" eaLnBrk="1" hangingPunct="1">
              <a:lnSpc>
                <a:spcPct val="90000"/>
              </a:lnSpc>
              <a:buFont typeface="Wingdings" panose="05000000000000000000" pitchFamily="2" charset="2"/>
              <a:buNone/>
            </a:pPr>
            <a:endParaRPr lang="en-US" b="1" smtClean="0"/>
          </a:p>
          <a:p>
            <a:pPr lvl="2" eaLnBrk="1" hangingPunct="1">
              <a:lnSpc>
                <a:spcPct val="90000"/>
              </a:lnSpc>
            </a:pPr>
            <a:r>
              <a:rPr lang="en-US" sz="2800" b="1" smtClean="0"/>
              <a:t>Physicians - Adults</a:t>
            </a:r>
            <a:r>
              <a:rPr lang="en-US" smtClean="0"/>
              <a:t> </a:t>
            </a:r>
          </a:p>
          <a:p>
            <a:pPr lvl="4" eaLnBrk="1" hangingPunct="1">
              <a:lnSpc>
                <a:spcPct val="90000"/>
              </a:lnSpc>
            </a:pPr>
            <a:r>
              <a:rPr lang="en-US" sz="2200" b="1" smtClean="0">
                <a:cs typeface="Times New Roman" panose="02020603050405020304" pitchFamily="18" charset="0"/>
              </a:rPr>
              <a:t>The usual and customary fee not to exceed $80 for examination and collection of evidence</a:t>
            </a:r>
          </a:p>
          <a:p>
            <a:pPr lvl="2" eaLnBrk="1" hangingPunct="1">
              <a:lnSpc>
                <a:spcPct val="90000"/>
              </a:lnSpc>
            </a:pPr>
            <a:r>
              <a:rPr lang="en-US" sz="2800" b="1" smtClean="0"/>
              <a:t>Physicians - Children</a:t>
            </a:r>
            <a:r>
              <a:rPr lang="en-US" smtClean="0"/>
              <a:t> </a:t>
            </a:r>
          </a:p>
          <a:p>
            <a:pPr lvl="4" eaLnBrk="1" hangingPunct="1">
              <a:lnSpc>
                <a:spcPct val="90000"/>
              </a:lnSpc>
            </a:pPr>
            <a:r>
              <a:rPr lang="en-US" sz="2200" b="1" smtClean="0">
                <a:cs typeface="Times New Roman" panose="02020603050405020304" pitchFamily="18" charset="0"/>
              </a:rPr>
              <a:t>The usual and customary fee not to exceed $80 per hour for up to 5 hours for the gathering of information and evidence through an initial assessment</a:t>
            </a:r>
          </a:p>
          <a:p>
            <a:pPr lvl="4" eaLnBrk="1" hangingPunct="1">
              <a:lnSpc>
                <a:spcPct val="90000"/>
              </a:lnSpc>
            </a:pPr>
            <a:endParaRPr lang="en-US" sz="2200" b="1"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76400"/>
            <a:ext cx="4803658"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anim calcmode="lin" valueType="num">
                                      <p:cBhvr additive="base">
                                        <p:cTn id="13" dur="500" fill="hold"/>
                                        <p:tgtEl>
                                          <p:spTgt spid="1372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721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anim calcmode="lin" valueType="num">
                                      <p:cBhvr additive="base">
                                        <p:cTn id="17" dur="500" fill="hold"/>
                                        <p:tgtEl>
                                          <p:spTgt spid="137219">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7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anim calcmode="lin" valueType="num">
                                      <p:cBhvr additive="base">
                                        <p:cTn id="23" dur="500" fill="hold"/>
                                        <p:tgtEl>
                                          <p:spTgt spid="13721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721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anim calcmode="lin" valueType="num">
                                      <p:cBhvr additive="base">
                                        <p:cTn id="27" dur="500" fill="hold"/>
                                        <p:tgtEl>
                                          <p:spTgt spid="13721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72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3" autoUpdateAnimBg="0"/>
    </p:bld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age" ma:contentTypeID="0x010100C568DB52D9D0A14D9B2FDCC96666E9F2007948130EC3DB064584E219954237AF39005D1D2C73ED655A4BA2135A2B18D5B095" ma:contentTypeVersion="270" ma:contentTypeDescription="Page is a system content type template created by the Publishing Resources feature. The column templates from Page will be added to all Pages libraries created by the Publishing feature." ma:contentTypeScope="" ma:versionID="fcc114e3ba84893a8db262e6f3319a73">
  <xsd:schema xmlns:xsd="http://www.w3.org/2001/XMLSchema" xmlns:xs="http://www.w3.org/2001/XMLSchema" xmlns:p="http://schemas.microsoft.com/office/2006/metadata/properties" xmlns:ns1="http://schemas.microsoft.com/sharepoint/v3" xmlns:ns2="f81b93fa-effc-4bc2-9c46-3a976d2f5c08" targetNamespace="http://schemas.microsoft.com/office/2006/metadata/properties" ma:root="true" ma:fieldsID="8fa6ea5bba91d1938c1b869471046a4e" ns1:_="" ns2:_="">
    <xsd:import namespace="http://schemas.microsoft.com/sharepoint/v3"/>
    <xsd:import namespace="f81b93fa-effc-4bc2-9c46-3a976d2f5c08"/>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element ref="ns2:Published"/>
                <xsd:element ref="ns2:Reg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2" nillable="true" ma:displayName="Comments" ma:internalName="Comments" ma:readOnly="false">
      <xsd:simpleType>
        <xsd:restriction base="dms:Note">
          <xsd:maxLength value="255"/>
        </xsd:restriction>
      </xsd:simpleType>
    </xsd:element>
    <xsd:element name="PublishingStartDate" ma:index="3" nillable="true" ma:displayName="Scheduling Start Date" ma:description="Scheduling Start Date is a site column created by the Publishing feature. It is used to specify the date and time on which this page will first appear to site visitors." ma:internalName="PublishingStartDate" ma:readOnly="false">
      <xsd:simpleType>
        <xsd:restriction base="dms:Unknown"/>
      </xsd:simpleType>
    </xsd:element>
    <xsd:element name="PublishingExpirationDate" ma:index="4"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element name="PublishingContact" ma:index="5" nillable="true" ma:displayName="Contact" ma:description="Contact is a site column created by the Publishing feature. It is used on the Page Content Type as the person or group who is the contact person for the pag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6"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ma:readOnly="false">
      <xsd:simpleType>
        <xsd:restriction base="dms:Text">
          <xsd:maxLength value="255"/>
        </xsd:restriction>
      </xsd:simpleType>
    </xsd:element>
    <xsd:element name="PublishingContactName" ma:index="7" nillable="true" ma:displayName="Contact Name" ma:description="Contact Name is a site column created by the Publishing feature. It is used on the Page Content Type as the name of the person or group who is the contact person for the page." ma:internalName="PublishingContactName" ma:readOnly="false">
      <xsd:simpleType>
        <xsd:restriction base="dms:Text">
          <xsd:maxLength value="255"/>
        </xsd:restriction>
      </xsd:simpleType>
    </xsd:element>
    <xsd:element name="PublishingContactPicture" ma:index="8" nillable="true" ma:displayName="Contact Picture" ma:description="Contact Picture is a site column created by the Publishing feature. It is used on the Page Content Type as the picture of the user or group who is the contact person for the page." ma:format="Image" ma:internalName="PublishingContactPictu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9" nillable="true" ma:displayName="Page Layout"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0" nillable="true" ma:displayName="Variation Group ID" ma:description="" ma:hidden="true" ma:internalName="PublishingVariationGroupID">
      <xsd:simpleType>
        <xsd:restriction base="dms:Text">
          <xsd:maxLength value="255"/>
        </xsd:restriction>
      </xsd:simpleType>
    </xsd:element>
    <xsd:element name="PublishingVariationRelationshipLinkFieldID" ma:index="11" nillable="true" ma:displayName="Variation Relationship Link" ma:description=""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2" nillable="true" ma:displayName="Rollup Image" ma:description="Rollup Image is a site column created by the Publishing feature. It is used on the Page Content Type as the image for the page shown in content roll-ups such as the Content By Search web part." ma:internalName="PublishingRollupImage" ma:readOnly="false">
      <xsd:simpleType>
        <xsd:restriction base="dms:Unknown"/>
      </xsd:simpleType>
    </xsd:element>
    <xsd:element name="Audience" ma:index="13" nillable="true" ma:displayName="Target Audiences" ma:description="Target Audiences is a site column created by the Publishing feature. It is used to specify audiences to which this page will be targeted." ma:internalName="Audience" ma:readOnly="false">
      <xsd:simpleType>
        <xsd:restriction base="dms:Unknown"/>
      </xsd:simpleType>
    </xsd:element>
    <xsd:element name="PublishingIsFurlPage" ma:index="14" nillable="true" ma:displayName="Hide physical URLs from search" ma:description="If checked, the physical URL of this page will not appear in search results. Friendly URLs assigned to this page will always appear." ma:internalName="PublishingIsFurlPage" ma:readOnly="false">
      <xsd:simpleType>
        <xsd:restriction base="dms:Boolean"/>
      </xsd:simpleType>
    </xsd:element>
    <xsd:element name="SeoBrowserTitle" ma:index="15" nillable="true" ma:displayName="Browser Title" ma:description="Browser Title is a site column created by the Publishing feature. It is used as the title that appears at the top of a browser window and may appear in Internet search results." ma:hidden="true" ma:internalName="SeoBrowserTitle" ma:readOnly="false">
      <xsd:simpleType>
        <xsd:restriction base="dms:Text"/>
      </xsd:simpleType>
    </xsd:element>
    <xsd:element name="SeoMetaDescription" ma:index="16" nillable="true" ma:displayName="Meta Description" ma:description="Meta Description is a site column created by the Publishing feature. Internet search engines may display this description in search results pages." ma:hidden="true" ma:internalName="SeoMetaDescription" ma:readOnly="false">
      <xsd:simpleType>
        <xsd:restriction base="dms:Text"/>
      </xsd:simpleType>
    </xsd:element>
    <xsd:element name="SeoKeywords" ma:index="17" nillable="true" ma:displayName="Meta Keywords" ma:description="Meta Keywords" ma:hidden="true" ma:internalName="SeoKeywords" ma:readOnly="false">
      <xsd:simpleType>
        <xsd:restriction base="dms:Text"/>
      </xsd:simpleType>
    </xsd:element>
    <xsd:element name="SeoRobotsNoIndex" ma:index="18" nillable="true" ma:displayName="Hide from Internet Search Engines" ma:description="Hide from Internet Search Engines is a site column created by the Publishing feature. It is used to indicate to search engine crawlers that a particular page should not be indexed." ma:hidden="true" ma:internalName="RobotsNoIndex"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81b93fa-effc-4bc2-9c46-3a976d2f5c08" elementFormDefault="qualified">
    <xsd:import namespace="http://schemas.microsoft.com/office/2006/documentManagement/types"/>
    <xsd:import namespace="http://schemas.microsoft.com/office/infopath/2007/PartnerControls"/>
    <xsd:element name="Published" ma:index="19" ma:displayName="Published" ma:default="[today]" ma:format="DateOnly" ma:internalName="Published" ma:readOnly="false">
      <xsd:simpleType>
        <xsd:restriction base="dms:DateTime"/>
      </xsd:simpleType>
    </xsd:element>
    <xsd:element name="Region" ma:index="20" ma:displayName="Region" ma:default="Baltimore" ma:format="Dropdown" ma:internalName="Region" ma:readOnly="false">
      <xsd:simpleType>
        <xsd:restriction base="dms:Choice">
          <xsd:enumeration value="Allegany"/>
          <xsd:enumeration value="Anne Arundel"/>
          <xsd:enumeration value="Baltimore"/>
          <xsd:enumeration value="Calvert"/>
          <xsd:enumeration value="Caroline"/>
          <xsd:enumeration value="Carroll"/>
          <xsd:enumeration value="Cecil"/>
          <xsd:enumeration value="Charles"/>
          <xsd:enumeration value="Dorchester"/>
          <xsd:enumeration value="Frederick"/>
          <xsd:enumeration value="Garrett"/>
          <xsd:enumeration value="Harford"/>
          <xsd:enumeration value="Howard"/>
          <xsd:enumeration value="Kent"/>
          <xsd:enumeration value="Montgomery"/>
          <xsd:enumeration value="Prince George's"/>
          <xsd:enumeration value="Queen Anne's"/>
          <xsd:enumeration value="Saint Mary's"/>
          <xsd:enumeration value="Somerset"/>
          <xsd:enumeration value="Talbot"/>
          <xsd:enumeration value="Washington"/>
          <xsd:enumeration value="Wicomico"/>
          <xsd:enumeration value="Worcester"/>
          <xsd:enumeration value="Othe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 xsi:nil="true"/>
    <PublishingExpirationDate xmlns="http://schemas.microsoft.com/sharepoint/v3" xsi:nil="true"/>
    <SeoBrowserTitle xmlns="http://schemas.microsoft.com/sharepoint/v3" xsi:nil="true"/>
    <PublishingContactPicture xmlns="http://schemas.microsoft.com/sharepoint/v3">
      <Url xsi:nil="true"/>
      <Description xsi:nil="true"/>
    </PublishingContactPicture>
    <PublishingStartDate xmlns="http://schemas.microsoft.com/sharepoint/v3" xsi:nil="true"/>
    <SeoRobotsNoIndex xmlns="http://schemas.microsoft.com/sharepoint/v3" xsi:nil="true"/>
    <Region xmlns="f81b93fa-effc-4bc2-9c46-3a976d2f5c08">Baltimore</Region>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Published xmlns="f81b93fa-effc-4bc2-9c46-3a976d2f5c08">2017-10-26T13:04:13+00:00</Published>
    <Comments xmlns="http://schemas.microsoft.com/sharepoint/v3" xsi:nil="true"/>
  </documentManagement>
</p:properties>
</file>

<file path=customXml/itemProps1.xml><?xml version="1.0" encoding="utf-8"?>
<ds:datastoreItem xmlns:ds="http://schemas.openxmlformats.org/officeDocument/2006/customXml" ds:itemID="{F7680A6B-1160-4458-8FF8-1364B1F502E7}"/>
</file>

<file path=customXml/itemProps2.xml><?xml version="1.0" encoding="utf-8"?>
<ds:datastoreItem xmlns:ds="http://schemas.openxmlformats.org/officeDocument/2006/customXml" ds:itemID="{DAE47596-E1D3-4BA7-8793-FBFFFCA1DE26}"/>
</file>

<file path=customXml/itemProps3.xml><?xml version="1.0" encoding="utf-8"?>
<ds:datastoreItem xmlns:ds="http://schemas.openxmlformats.org/officeDocument/2006/customXml" ds:itemID="{D6F4411C-2736-4B70-A2F6-1D9BCC28167F}"/>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3779</TotalTime>
  <Words>613</Words>
  <Application>Microsoft Office PowerPoint</Application>
  <PresentationFormat>On-screen Show (4:3)</PresentationFormat>
  <Paragraphs>116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Soaring</vt:lpstr>
      <vt:lpstr>Rape and Sexual Offenses Medical Forensic Examination Reimbursement</vt:lpstr>
      <vt:lpstr>                  Objectives_________</vt:lpstr>
      <vt:lpstr>Legislative History</vt:lpstr>
      <vt:lpstr>Sexual Assault Reimbursement Unit</vt:lpstr>
      <vt:lpstr>Sexual Assault Reimbursement Unit</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lpstr>COMAR 10.12.02 Rape and Sexual Offenses – Physician and Hospital Charges</vt:lpstr>
    </vt:vector>
  </TitlesOfParts>
  <Company>FHA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Rape and Sexual Offenses Forensic Examination Reimbursement</dc:title>
  <dc:creator>LGarceau</dc:creator>
  <cp:lastModifiedBy>Joyce Dantzler</cp:lastModifiedBy>
  <cp:revision>85</cp:revision>
  <cp:lastPrinted>2017-10-16T18:43:47Z</cp:lastPrinted>
  <dcterms:created xsi:type="dcterms:W3CDTF">2004-05-27T16:14:20Z</dcterms:created>
  <dcterms:modified xsi:type="dcterms:W3CDTF">2017-10-20T19:01:06Z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0x010100C568DB52D9D0A14D9B2FDCC96666E9F2007948130EC3DB064584E219954237AF39005D1D2C73ED655A4BA2135A2B18D5B095</vt:lpwstr>
  </property>
</Properties>
</file>