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2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3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374650"/>
            <a:ext cx="2174875" cy="5357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" y="374650"/>
            <a:ext cx="6375400" cy="5357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2/24/2012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" y="2606675"/>
            <a:ext cx="4262438" cy="3125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2606675"/>
            <a:ext cx="4262437" cy="3125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15900" y="2606675"/>
            <a:ext cx="8677275" cy="3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4"/>
            <a:endParaRPr lang="en-US" smtClean="0"/>
          </a:p>
        </p:txBody>
      </p:sp>
      <p:sp>
        <p:nvSpPr>
          <p:cNvPr id="46083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90500" y="374650"/>
            <a:ext cx="86756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+mj-lt"/>
          <a:ea typeface="+mj-ea"/>
          <a:cs typeface="+mj-cs"/>
        </a:defRPr>
      </a:lvl1pPr>
      <a:lvl2pPr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2pPr>
      <a:lvl3pPr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3pPr>
      <a:lvl4pPr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4pPr>
      <a:lvl5pPr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5pPr>
      <a:lvl6pPr marL="457200"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6pPr>
      <a:lvl7pPr marL="914400"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7pPr>
      <a:lvl8pPr marL="1371600"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8pPr>
      <a:lvl9pPr marL="1828800" indent="252413" algn="ctr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defRPr sz="4000" b="1">
          <a:solidFill>
            <a:srgbClr val="366C74"/>
          </a:solidFill>
          <a:latin typeface="Arial" charset="0"/>
        </a:defRPr>
      </a:lvl9pPr>
    </p:titleStyle>
    <p:bodyStyle>
      <a:lvl1pPr indent="252413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▪"/>
        <a:defRPr sz="3200">
          <a:solidFill>
            <a:srgbClr val="366C74"/>
          </a:solidFill>
          <a:latin typeface="+mn-lt"/>
          <a:ea typeface="+mn-ea"/>
          <a:cs typeface="+mn-cs"/>
        </a:defRPr>
      </a:lvl1pPr>
      <a:lvl2pPr marL="2524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▸"/>
        <a:defRPr sz="2800">
          <a:solidFill>
            <a:srgbClr val="171D7F"/>
          </a:solidFill>
          <a:latin typeface="+mn-lt"/>
        </a:defRPr>
      </a:lvl2pPr>
      <a:lvl3pPr marL="5064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–"/>
        <a:defRPr sz="2400">
          <a:solidFill>
            <a:srgbClr val="171D7F"/>
          </a:solidFill>
          <a:latin typeface="+mn-lt"/>
        </a:defRPr>
      </a:lvl3pPr>
      <a:lvl4pPr marL="7604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–"/>
        <a:defRPr sz="2000">
          <a:solidFill>
            <a:srgbClr val="171D7F"/>
          </a:solidFill>
          <a:latin typeface="+mn-lt"/>
        </a:defRPr>
      </a:lvl4pPr>
      <a:lvl5pPr marL="10144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–"/>
        <a:defRPr sz="2000">
          <a:solidFill>
            <a:srgbClr val="171D7F"/>
          </a:solidFill>
          <a:latin typeface="+mn-lt"/>
        </a:defRPr>
      </a:lvl5pPr>
      <a:lvl6pPr marL="14716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–"/>
        <a:defRPr sz="2000">
          <a:solidFill>
            <a:srgbClr val="171D7F"/>
          </a:solidFill>
          <a:latin typeface="+mn-lt"/>
        </a:defRPr>
      </a:lvl6pPr>
      <a:lvl7pPr marL="19288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–"/>
        <a:defRPr sz="2000">
          <a:solidFill>
            <a:srgbClr val="171D7F"/>
          </a:solidFill>
          <a:latin typeface="+mn-lt"/>
        </a:defRPr>
      </a:lvl7pPr>
      <a:lvl8pPr marL="23860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–"/>
        <a:defRPr sz="2000">
          <a:solidFill>
            <a:srgbClr val="171D7F"/>
          </a:solidFill>
          <a:latin typeface="+mn-lt"/>
        </a:defRPr>
      </a:lvl8pPr>
      <a:lvl9pPr marL="2843213" indent="254000" algn="l" rtl="0" fontAlgn="base">
        <a:lnSpc>
          <a:spcPct val="109000"/>
        </a:lnSpc>
        <a:spcBef>
          <a:spcPct val="20000"/>
        </a:spcBef>
        <a:spcAft>
          <a:spcPct val="0"/>
        </a:spcAft>
        <a:buClr>
          <a:srgbClr val="000000"/>
        </a:buClr>
        <a:buFont typeface="Arial" charset="0"/>
        <a:buChar char="–"/>
        <a:defRPr sz="2000">
          <a:solidFill>
            <a:srgbClr val="171D7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013" y="380999"/>
            <a:ext cx="8653462" cy="2419351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 sz="6000" dirty="0" smtClean="0"/>
              <a:t>IA Examination </a:t>
            </a:r>
            <a:r>
              <a:rPr lang="en-US" sz="6000" dirty="0"/>
              <a:t>Program </a:t>
            </a:r>
            <a:r>
              <a:rPr lang="en-US" sz="6000" dirty="0" smtClean="0"/>
              <a:t>Overview</a:t>
            </a:r>
            <a:endParaRPr lang="en-US" sz="6000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93026" y="3733800"/>
            <a:ext cx="8655050" cy="12192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Maryland Securities Division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200 St. Paul Place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Baltimore, MD 21202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61938" y="2730500"/>
            <a:ext cx="8583612" cy="33338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227013" y="2695575"/>
            <a:ext cx="8653462" cy="104775"/>
          </a:xfrm>
          <a:custGeom>
            <a:avLst/>
            <a:gdLst/>
            <a:ahLst/>
            <a:cxnLst>
              <a:cxn ang="0">
                <a:pos x="0" y="66"/>
              </a:cxn>
              <a:cxn ang="0">
                <a:pos x="5451" y="66"/>
              </a:cxn>
              <a:cxn ang="0">
                <a:pos x="5451" y="0"/>
              </a:cxn>
              <a:cxn ang="0">
                <a:pos x="5429" y="22"/>
              </a:cxn>
              <a:cxn ang="0">
                <a:pos x="5429" y="43"/>
              </a:cxn>
              <a:cxn ang="0">
                <a:pos x="22" y="43"/>
              </a:cxn>
              <a:cxn ang="0">
                <a:pos x="0" y="66"/>
              </a:cxn>
            </a:cxnLst>
            <a:rect l="0" t="0" r="r" b="b"/>
            <a:pathLst>
              <a:path w="5451" h="66">
                <a:moveTo>
                  <a:pt x="0" y="66"/>
                </a:moveTo>
                <a:lnTo>
                  <a:pt x="5451" y="66"/>
                </a:lnTo>
                <a:lnTo>
                  <a:pt x="5451" y="0"/>
                </a:lnTo>
                <a:lnTo>
                  <a:pt x="5429" y="22"/>
                </a:lnTo>
                <a:lnTo>
                  <a:pt x="5429" y="43"/>
                </a:lnTo>
                <a:lnTo>
                  <a:pt x="22" y="43"/>
                </a:lnTo>
                <a:lnTo>
                  <a:pt x="0" y="66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 noChangeArrowheads="1"/>
          </p:cNvSpPr>
          <p:nvPr/>
        </p:nvSpPr>
        <p:spPr bwMode="auto">
          <a:xfrm>
            <a:off x="227013" y="2695575"/>
            <a:ext cx="8653462" cy="104775"/>
          </a:xfrm>
          <a:custGeom>
            <a:avLst/>
            <a:gdLst/>
            <a:ahLst/>
            <a:cxnLst>
              <a:cxn ang="0">
                <a:pos x="0" y="66"/>
              </a:cxn>
              <a:cxn ang="0">
                <a:pos x="0" y="0"/>
              </a:cxn>
              <a:cxn ang="0">
                <a:pos x="5451" y="0"/>
              </a:cxn>
              <a:cxn ang="0">
                <a:pos x="5429" y="22"/>
              </a:cxn>
              <a:cxn ang="0">
                <a:pos x="22" y="22"/>
              </a:cxn>
              <a:cxn ang="0">
                <a:pos x="22" y="43"/>
              </a:cxn>
              <a:cxn ang="0">
                <a:pos x="0" y="66"/>
              </a:cxn>
            </a:cxnLst>
            <a:rect l="0" t="0" r="r" b="b"/>
            <a:pathLst>
              <a:path w="5451" h="66">
                <a:moveTo>
                  <a:pt x="0" y="66"/>
                </a:moveTo>
                <a:lnTo>
                  <a:pt x="0" y="0"/>
                </a:lnTo>
                <a:lnTo>
                  <a:pt x="5451" y="0"/>
                </a:lnTo>
                <a:lnTo>
                  <a:pt x="5429" y="22"/>
                </a:lnTo>
                <a:lnTo>
                  <a:pt x="22" y="22"/>
                </a:lnTo>
                <a:lnTo>
                  <a:pt x="22" y="43"/>
                </a:lnTo>
                <a:lnTo>
                  <a:pt x="0" y="66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4838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8.  Hedge Clause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0825" y="1314450"/>
            <a:ext cx="8629650" cy="20638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Freeform 4"/>
          <p:cNvSpPr>
            <a:spLocks noChangeArrowheads="1"/>
          </p:cNvSpPr>
          <p:nvPr/>
        </p:nvSpPr>
        <p:spPr bwMode="auto">
          <a:xfrm>
            <a:off x="228600" y="1290638"/>
            <a:ext cx="8675688" cy="68262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5465" y="43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8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5465" y="43"/>
                </a:lnTo>
                <a:lnTo>
                  <a:pt x="5465" y="0"/>
                </a:lnTo>
                <a:lnTo>
                  <a:pt x="5450" y="15"/>
                </a:lnTo>
                <a:lnTo>
                  <a:pt x="5450" y="28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Freeform 5"/>
          <p:cNvSpPr>
            <a:spLocks noChangeArrowheads="1"/>
          </p:cNvSpPr>
          <p:nvPr/>
        </p:nvSpPr>
        <p:spPr bwMode="auto">
          <a:xfrm>
            <a:off x="228600" y="1290638"/>
            <a:ext cx="8675688" cy="68262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75688" cy="3754874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Magic </a:t>
            </a:r>
            <a:r>
              <a:rPr lang="en-US" dirty="0"/>
              <a:t>Language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 “Federal and state securities laws impose liabilities under certain circumstances on persons who act in good faith and therefore, nothing in the advisory agreement shall in any way constitute a waiver or limitation of any rights that the client may have under federal and state securities laws.”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Do </a:t>
            </a:r>
            <a:r>
              <a:rPr lang="en-US" dirty="0"/>
              <a:t>not use an indemnity clause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6425"/>
            <a:ext cx="8675688" cy="754063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9.  Files - Generally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0825" y="1314450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Freeform 4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Freeform 5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 </a:t>
            </a:r>
            <a:r>
              <a:rPr lang="en-US" sz="2500" dirty="0">
                <a:solidFill>
                  <a:srgbClr val="171D7F"/>
                </a:solidFill>
              </a:rPr>
              <a:t>- Regulation .</a:t>
            </a:r>
            <a:r>
              <a:rPr lang="en-US" sz="2500" dirty="0">
                <a:solidFill>
                  <a:srgbClr val="171D7F"/>
                </a:solidFill>
              </a:rPr>
              <a:t>16 (COMAR </a:t>
            </a:r>
            <a:r>
              <a:rPr lang="en-US" sz="2500" dirty="0" smtClean="0">
                <a:solidFill>
                  <a:srgbClr val="171D7F"/>
                </a:solidFill>
              </a:rPr>
              <a:t>02.02.05.16)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2839" y="2057400"/>
            <a:ext cx="8675688" cy="3841052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 </a:t>
            </a:r>
            <a:r>
              <a:rPr lang="en-US" dirty="0" smtClean="0"/>
              <a:t>All </a:t>
            </a:r>
            <a:r>
              <a:rPr lang="en-US" dirty="0"/>
              <a:t>records must be maintain for 5 years, the first 2 years in the appropriate </a:t>
            </a:r>
            <a:r>
              <a:rPr lang="en-US" dirty="0" smtClean="0"/>
              <a:t>office</a:t>
            </a:r>
            <a:endParaRPr lang="en-US" dirty="0"/>
          </a:p>
          <a:p>
            <a:pPr indent="0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 Keep </a:t>
            </a:r>
            <a:r>
              <a:rPr lang="en-US" dirty="0"/>
              <a:t>client contract with client </a:t>
            </a:r>
            <a:r>
              <a:rPr lang="en-US" dirty="0" smtClean="0"/>
              <a:t>files</a:t>
            </a:r>
            <a:endParaRPr lang="en-US" dirty="0"/>
          </a:p>
          <a:p>
            <a:pPr indent="0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 Maintain </a:t>
            </a:r>
            <a:r>
              <a:rPr lang="en-US" dirty="0"/>
              <a:t>complaint, litigation, and advertising </a:t>
            </a:r>
            <a:r>
              <a:rPr lang="en-US" dirty="0" smtClean="0"/>
              <a:t>files</a:t>
            </a:r>
            <a:endParaRPr lang="en-US" dirty="0"/>
          </a:p>
          <a:p>
            <a:pPr indent="0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 Electronic </a:t>
            </a:r>
            <a:r>
              <a:rPr lang="en-US" dirty="0"/>
              <a:t>Records - Maintain off-site </a:t>
            </a:r>
            <a:r>
              <a:rPr lang="en-US" dirty="0" smtClean="0"/>
              <a:t>backup</a:t>
            </a:r>
          </a:p>
          <a:p>
            <a:pPr indent="0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Maintain e-mail correspondence </a:t>
            </a: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4988"/>
            <a:ext cx="8675688" cy="615553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 dirty="0"/>
              <a:t>10.  Compliance </a:t>
            </a:r>
            <a:r>
              <a:rPr lang="en-US" dirty="0"/>
              <a:t>M</a:t>
            </a:r>
            <a:r>
              <a:rPr lang="en-US" dirty="0" smtClean="0"/>
              <a:t>anual  </a:t>
            </a:r>
            <a:endParaRPr 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0825" y="124301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2" name="Freeform 4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3" name="Freeform 5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 </a:t>
            </a:r>
            <a:r>
              <a:rPr lang="en-US" sz="2500" dirty="0">
                <a:solidFill>
                  <a:srgbClr val="171D7F"/>
                </a:solidFill>
              </a:rPr>
              <a:t>- Regulation </a:t>
            </a:r>
            <a:r>
              <a:rPr lang="en-US" sz="2500" dirty="0" smtClean="0">
                <a:solidFill>
                  <a:srgbClr val="171D7F"/>
                </a:solidFill>
              </a:rPr>
              <a:t>.</a:t>
            </a:r>
            <a:r>
              <a:rPr lang="en-US" sz="2500" dirty="0">
                <a:solidFill>
                  <a:srgbClr val="171D7F"/>
                </a:solidFill>
              </a:rPr>
              <a:t>13 (COMAR </a:t>
            </a:r>
            <a:r>
              <a:rPr lang="en-US" sz="2500" dirty="0" smtClean="0">
                <a:solidFill>
                  <a:srgbClr val="171D7F"/>
                </a:solidFill>
              </a:rPr>
              <a:t>02.02.05.13) 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04787" y="1905000"/>
            <a:ext cx="8675688" cy="4419671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Firms are required to maintain IA compliance manual, even sole props. 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Firm </a:t>
            </a:r>
            <a:r>
              <a:rPr lang="en-US" dirty="0"/>
              <a:t>and representative(s) are required to register with Maryland and renew annually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Disclosure </a:t>
            </a:r>
            <a:r>
              <a:rPr lang="en-US" dirty="0"/>
              <a:t>document (ADV</a:t>
            </a:r>
            <a:r>
              <a:rPr lang="en-US" dirty="0" smtClean="0"/>
              <a:t>), </a:t>
            </a:r>
            <a:endParaRPr lang="en-US" dirty="0"/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400" dirty="0"/>
              <a:t>Require firm to address all Items and sub-item of Form ADV, 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400" dirty="0"/>
              <a:t>Require initial and annual delivery, and 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400" dirty="0"/>
              <a:t>Require update of material changes with the state (highlight</a:t>
            </a:r>
            <a:r>
              <a:rPr lang="en-US" dirty="0"/>
              <a:t>).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10. Compliance Manual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0825" y="124301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0" name="Freeform 4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Freeform 5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04787" y="1981200"/>
            <a:ext cx="8675688" cy="3545586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Advisory </a:t>
            </a:r>
            <a:r>
              <a:rPr lang="en-US" dirty="0"/>
              <a:t>contract: No arbitration and hedge clauses, send Division all changes (highlighted) to the </a:t>
            </a:r>
            <a:r>
              <a:rPr lang="en-US" dirty="0" smtClean="0"/>
              <a:t>contract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Advisory fees: how they are calculated and billing procedure.  If extra disclose is needed for performance fees, solicitation fees, or referral fee describe how it is </a:t>
            </a:r>
            <a:r>
              <a:rPr lang="en-US" dirty="0" smtClean="0"/>
              <a:t>made</a:t>
            </a: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10. Compliance Manual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0825" y="124301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8" name="Freeform 4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Freeform 5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>
                <a:solidFill>
                  <a:srgbClr val="171D7F"/>
                </a:solidFill>
              </a:rPr>
              <a:t>D</a:t>
            </a:r>
            <a:r>
              <a:rPr lang="en-US" sz="2500" dirty="0" smtClean="0">
                <a:solidFill>
                  <a:srgbClr val="171D7F"/>
                </a:solidFill>
              </a:rPr>
              <a:t>eficiencies – Regulation </a:t>
            </a:r>
            <a:r>
              <a:rPr lang="en-US" sz="2500" dirty="0" smtClean="0">
                <a:solidFill>
                  <a:srgbClr val="171D7F"/>
                </a:solidFill>
              </a:rPr>
              <a:t>.</a:t>
            </a:r>
            <a:r>
              <a:rPr lang="en-US" sz="2500" dirty="0">
                <a:solidFill>
                  <a:srgbClr val="171D7F"/>
                </a:solidFill>
              </a:rPr>
              <a:t>16 (COMAR </a:t>
            </a:r>
            <a:r>
              <a:rPr lang="en-US" sz="2500" dirty="0" smtClean="0">
                <a:solidFill>
                  <a:srgbClr val="171D7F"/>
                </a:solidFill>
              </a:rPr>
              <a:t>02.02.05.16)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04787" y="2190254"/>
            <a:ext cx="8675688" cy="4628960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Maintenance of client documentation or files: records to be maintain in their files, correspondence(including e-mails), brokerage statements, invoices, contracts, suitability </a:t>
            </a:r>
            <a:r>
              <a:rPr lang="en-US" dirty="0" smtClean="0"/>
              <a:t>records</a:t>
            </a:r>
            <a:endParaRPr lang="en-US" dirty="0"/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Book </a:t>
            </a:r>
            <a:r>
              <a:rPr lang="en-US" dirty="0"/>
              <a:t>and records requirements: in general, brokerage statements, trade confirms, commission </a:t>
            </a:r>
            <a:r>
              <a:rPr lang="en-US" dirty="0" smtClean="0"/>
              <a:t>reports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10. Compliance Manual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50825" y="124301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6" name="Freeform 4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7" name="Freeform 5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32569" y="1371600"/>
            <a:ext cx="86788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>
                <a:solidFill>
                  <a:srgbClr val="171D7F"/>
                </a:solidFill>
              </a:rPr>
              <a:t>D</a:t>
            </a:r>
            <a:r>
              <a:rPr lang="en-US" sz="2500" dirty="0" smtClean="0">
                <a:solidFill>
                  <a:srgbClr val="171D7F"/>
                </a:solidFill>
              </a:rPr>
              <a:t>eficiencies </a:t>
            </a:r>
            <a:r>
              <a:rPr lang="en-US" sz="2500" dirty="0" smtClean="0">
                <a:solidFill>
                  <a:srgbClr val="171D7F"/>
                </a:solidFill>
              </a:rPr>
              <a:t>– Regulation .16 </a:t>
            </a:r>
            <a:r>
              <a:rPr lang="en-US" sz="2500" dirty="0">
                <a:solidFill>
                  <a:srgbClr val="171D7F"/>
                </a:solidFill>
              </a:rPr>
              <a:t>(COMAR 02.02.05.05)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43898" y="2286571"/>
            <a:ext cx="8675688" cy="4038029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the financial books and records to be maintained, bills for business expenses, deposits, cashed checks, check books, balance sheet, detailed income expense report, bank </a:t>
            </a:r>
            <a:r>
              <a:rPr lang="en-US" dirty="0" smtClean="0"/>
              <a:t>reconciliation - </a:t>
            </a:r>
            <a:r>
              <a:rPr lang="en-US" dirty="0"/>
              <a:t>Maintain these records at least </a:t>
            </a:r>
            <a:r>
              <a:rPr lang="en-US" dirty="0" smtClean="0"/>
              <a:t>quarterly</a:t>
            </a:r>
            <a:endParaRPr lang="en-US" dirty="0"/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how personal securities transactions will be maintained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4988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10. Compliance Manual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50825" y="124301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Freeform 4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5" name="Freeform 5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>
                <a:solidFill>
                  <a:srgbClr val="171D7F"/>
                </a:solidFill>
              </a:rPr>
              <a:t>Deficiencies – Regulation .16 (COMAR 02.02.05.05)</a:t>
            </a:r>
          </a:p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 smtClean="0">
                <a:solidFill>
                  <a:srgbClr val="171D7F"/>
                </a:solidFill>
              </a:rPr>
              <a:t> 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2209800"/>
            <a:ext cx="8675688" cy="3742563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insider trading policies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how advertising and marketing materials will be developed and maintained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how trades will be made and trade errors </a:t>
            </a:r>
            <a:r>
              <a:rPr lang="en-US" dirty="0" smtClean="0"/>
              <a:t>detected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the best execution </a:t>
            </a:r>
            <a:r>
              <a:rPr lang="en-US" dirty="0" smtClean="0"/>
              <a:t>policy – maintain a records of review</a:t>
            </a: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10. Compliance Manual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50825" y="124301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2" name="Freeform 4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Freeform 5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>
                <a:solidFill>
                  <a:srgbClr val="171D7F"/>
                </a:solidFill>
              </a:rPr>
              <a:t>Deficiencies – Regulation .16 (COMAR 02.02.05.05)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04787" y="2438400"/>
            <a:ext cx="8675688" cy="3651759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the directed brokerage policy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the soft dollar policy and disclosure made to clients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the custody policy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wrap fees and how wrap fees will be disclosed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10. Compliance Manual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50825" y="124301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0" name="Freeform 4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1" name="Freeform 5"/>
          <p:cNvSpPr>
            <a:spLocks noChangeArrowheads="1"/>
          </p:cNvSpPr>
          <p:nvPr/>
        </p:nvSpPr>
        <p:spPr bwMode="auto">
          <a:xfrm>
            <a:off x="228600" y="121920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Deficiencies – Regulation .16 (COMAR 02.02.05.05)</a:t>
            </a:r>
          </a:p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7013" y="2651919"/>
            <a:ext cx="8675688" cy="3250121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how the corporate records will be maintained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Describe </a:t>
            </a:r>
            <a:r>
              <a:rPr lang="en-US" dirty="0"/>
              <a:t>privacy policy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Address </a:t>
            </a:r>
            <a:r>
              <a:rPr lang="en-US" dirty="0"/>
              <a:t>prohibited practices from Regulation .03.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Books </a:t>
            </a:r>
            <a:r>
              <a:rPr lang="en-US" dirty="0"/>
              <a:t>and </a:t>
            </a:r>
            <a:r>
              <a:rPr lang="en-US" dirty="0" smtClean="0"/>
              <a:t>records </a:t>
            </a:r>
            <a:r>
              <a:rPr lang="en-US" dirty="0"/>
              <a:t>Regulations .16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6425"/>
            <a:ext cx="8675688" cy="615553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 dirty="0"/>
              <a:t>Audit </a:t>
            </a:r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50825" y="1314450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Freeform 4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Freeform 5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2382838"/>
            <a:ext cx="8675688" cy="1979612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First Violation ➡ Educate</a:t>
            </a:r>
          </a:p>
          <a:p>
            <a:pPr indent="0" defTabSz="381000">
              <a:lnSpc>
                <a:spcPct val="140000"/>
              </a:lnSpc>
              <a:buClr>
                <a:srgbClr val="366C74"/>
              </a:buClr>
            </a:pPr>
            <a:endParaRPr lang="en-US" dirty="0"/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Second Violation ➡ fines, conditional registrations, or publicly </a:t>
            </a:r>
            <a:r>
              <a:rPr lang="en-US" dirty="0" err="1"/>
              <a:t>disclosable</a:t>
            </a:r>
            <a:r>
              <a:rPr lang="en-US" dirty="0"/>
              <a:t> orders.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6425"/>
            <a:ext cx="8675688" cy="615553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 dirty="0"/>
              <a:t>Surprise </a:t>
            </a:r>
            <a:r>
              <a:rPr lang="en-US" dirty="0" smtClean="0"/>
              <a:t>Examination </a:t>
            </a:r>
            <a:endParaRPr lang="en-US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0825" y="1314450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Freeform 4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Freeform 5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This means </a:t>
            </a:r>
            <a:r>
              <a:rPr lang="en-US" sz="2500" dirty="0" smtClean="0">
                <a:solidFill>
                  <a:srgbClr val="171D7F"/>
                </a:solidFill>
              </a:rPr>
              <a:t>that we don’t schedule your examination in advance and conduct the examination </a:t>
            </a:r>
            <a:r>
              <a:rPr lang="en-US" sz="2500" dirty="0" smtClean="0">
                <a:solidFill>
                  <a:srgbClr val="171D7F"/>
                </a:solidFill>
              </a:rPr>
              <a:t>without </a:t>
            </a:r>
            <a:r>
              <a:rPr lang="en-US" sz="2500" dirty="0">
                <a:solidFill>
                  <a:srgbClr val="171D7F"/>
                </a:solidFill>
              </a:rPr>
              <a:t>an </a:t>
            </a:r>
            <a:r>
              <a:rPr lang="en-US" sz="2500" dirty="0" smtClean="0">
                <a:solidFill>
                  <a:srgbClr val="171D7F"/>
                </a:solidFill>
              </a:rPr>
              <a:t>appointment.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04787" y="2819400"/>
            <a:ext cx="8675688" cy="2924175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Initial </a:t>
            </a:r>
            <a:r>
              <a:rPr lang="en-US" dirty="0"/>
              <a:t>Interview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Document </a:t>
            </a:r>
            <a:r>
              <a:rPr lang="en-US" dirty="0"/>
              <a:t>List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Examination</a:t>
            </a:r>
            <a:endParaRPr lang="en-US" dirty="0"/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Exit </a:t>
            </a:r>
            <a:r>
              <a:rPr lang="en-US" dirty="0"/>
              <a:t>interview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Follow </a:t>
            </a:r>
            <a:r>
              <a:rPr lang="en-US" dirty="0"/>
              <a:t>up letter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6425"/>
            <a:ext cx="8675688" cy="754063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Helpful Websites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50825" y="1314450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6" name="Freeform 4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7" name="Freeform 5"/>
          <p:cNvSpPr>
            <a:spLocks noChangeArrowheads="1"/>
          </p:cNvSpPr>
          <p:nvPr/>
        </p:nvSpPr>
        <p:spPr bwMode="auto">
          <a:xfrm>
            <a:off x="228600" y="1290638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1025" y="1828801"/>
            <a:ext cx="8539163" cy="4114800"/>
          </a:xfrm>
          <a:ln/>
        </p:spPr>
        <p:txBody>
          <a:bodyPr/>
          <a:lstStyle/>
          <a:p>
            <a:pPr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Maryland Securities Division </a:t>
            </a:r>
          </a:p>
          <a:p>
            <a:pPr marL="203200" lvl="1"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www.oag.state.md.us/Securities/index.htm </a:t>
            </a:r>
          </a:p>
          <a:p>
            <a:pPr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The Maryland Securities Act  </a:t>
            </a:r>
          </a:p>
          <a:p>
            <a:pPr marL="203200" lvl="1"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 www.oag.state.md.us/Securities/SecuritiesAct.pdf</a:t>
            </a:r>
          </a:p>
          <a:p>
            <a:pPr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The Maryland Code of Regulations</a:t>
            </a:r>
          </a:p>
          <a:p>
            <a:pPr marL="203200" lvl="1"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 www.dsd.state.md.us/comar/subtitle_chapters/02_Chapters.aspx#Subtitle02</a:t>
            </a:r>
          </a:p>
          <a:p>
            <a:pPr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Instructions for Form ADV, Part 2A and B  </a:t>
            </a:r>
          </a:p>
          <a:p>
            <a:pPr marL="203200" lvl="1"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www.nasaa.org/wp- content/uploads/2011/08/4-Form-ADV-Part-2-Instructions.pdf</a:t>
            </a:r>
          </a:p>
          <a:p>
            <a:pPr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North American Securities Administrators </a:t>
            </a:r>
            <a:r>
              <a:rPr lang="en-US" sz="1600" dirty="0" smtClean="0"/>
              <a:t>Association </a:t>
            </a:r>
            <a:r>
              <a:rPr lang="en-US" sz="1600" dirty="0"/>
              <a:t>(NASAA)</a:t>
            </a:r>
          </a:p>
          <a:p>
            <a:pPr marL="203200" lvl="1"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www.nasaa.org </a:t>
            </a:r>
          </a:p>
          <a:p>
            <a:pPr marL="203200" lvl="1"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www.nasaa.org/industry-resources/investment-advisers/coordinated-examinations/</a:t>
            </a:r>
          </a:p>
          <a:p>
            <a:pPr marL="203200" lvl="1" indent="203200" defTabSz="381000">
              <a:lnSpc>
                <a:spcPct val="100000"/>
              </a:lnSpc>
              <a:buClr>
                <a:srgbClr val="171D7F"/>
              </a:buClr>
            </a:pPr>
            <a:r>
              <a:rPr lang="en-US" sz="1600" dirty="0"/>
              <a:t>www.nasaa.org/1719/ia-switch-resource-center/</a:t>
            </a:r>
          </a:p>
          <a:p>
            <a:pPr marL="203200" lvl="1" indent="303213" defTabSz="381000">
              <a:lnSpc>
                <a:spcPct val="100000"/>
              </a:lnSpc>
              <a:buClr>
                <a:srgbClr val="171D7F"/>
              </a:buClr>
              <a:buFontTx/>
              <a:buChar char="–"/>
            </a:pPr>
            <a:endParaRPr lang="en-US" sz="1600" dirty="0"/>
          </a:p>
          <a:p>
            <a:pPr marL="203200" lvl="1" indent="303213" defTabSz="381000">
              <a:lnSpc>
                <a:spcPct val="100000"/>
              </a:lnSpc>
              <a:buClr>
                <a:srgbClr val="171D7F"/>
              </a:buClr>
              <a:buFontTx/>
              <a:buChar char="–"/>
            </a:pPr>
            <a:endParaRPr lang="en-US" sz="16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8163"/>
            <a:ext cx="8675688" cy="1293812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1.  Form ADV, Part 2A and B</a:t>
            </a:r>
            <a:br>
              <a:rPr lang="en-US"/>
            </a:br>
            <a:r>
              <a:rPr lang="en-US"/>
              <a:t>Delivery Requirement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50825" y="1785938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Freeform 4"/>
          <p:cNvSpPr>
            <a:spLocks noChangeArrowheads="1"/>
          </p:cNvSpPr>
          <p:nvPr/>
        </p:nvSpPr>
        <p:spPr bwMode="auto">
          <a:xfrm>
            <a:off x="228600" y="1762125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Freeform 5"/>
          <p:cNvSpPr>
            <a:spLocks noChangeArrowheads="1"/>
          </p:cNvSpPr>
          <p:nvPr/>
        </p:nvSpPr>
        <p:spPr bwMode="auto">
          <a:xfrm>
            <a:off x="228600" y="1762125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5750" y="1828800"/>
            <a:ext cx="8677275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>
                <a:solidFill>
                  <a:srgbClr val="171D7F"/>
                </a:solidFill>
              </a:rPr>
              <a:t>D</a:t>
            </a:r>
            <a:r>
              <a:rPr lang="en-US" sz="2500" dirty="0" smtClean="0">
                <a:solidFill>
                  <a:srgbClr val="171D7F"/>
                </a:solidFill>
              </a:rPr>
              <a:t>eficiencies </a:t>
            </a:r>
            <a:r>
              <a:rPr lang="en-US" sz="2500" dirty="0">
                <a:solidFill>
                  <a:srgbClr val="171D7F"/>
                </a:solidFill>
              </a:rPr>
              <a:t>- Regulation .</a:t>
            </a:r>
            <a:r>
              <a:rPr lang="en-US" sz="2500" dirty="0" smtClean="0">
                <a:solidFill>
                  <a:srgbClr val="171D7F"/>
                </a:solidFill>
              </a:rPr>
              <a:t>05 (COMAR 02.02.05.05)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2382838"/>
            <a:ext cx="8675688" cy="3742563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Potential </a:t>
            </a:r>
            <a:r>
              <a:rPr lang="en-US" dirty="0"/>
              <a:t>clients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Actual </a:t>
            </a:r>
            <a:r>
              <a:rPr lang="en-US" dirty="0"/>
              <a:t>clients initially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Actual </a:t>
            </a:r>
            <a:r>
              <a:rPr lang="en-US" dirty="0"/>
              <a:t>clients annually with summary of </a:t>
            </a:r>
            <a:r>
              <a:rPr lang="en-US" dirty="0" smtClean="0"/>
              <a:t>   material </a:t>
            </a:r>
            <a:r>
              <a:rPr lang="en-US" dirty="0"/>
              <a:t>changes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Holding </a:t>
            </a:r>
            <a:r>
              <a:rPr lang="en-US" dirty="0"/>
              <a:t>out as investment adviser on broker-dealer or CPA letterhead or business card can trigger the brochure </a:t>
            </a:r>
            <a:r>
              <a:rPr lang="en-US" dirty="0" smtClean="0"/>
              <a:t>rule</a:t>
            </a: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4838"/>
            <a:ext cx="8675688" cy="754062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2.  Custody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0825" y="131286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Freeform 4"/>
          <p:cNvSpPr>
            <a:spLocks noChangeArrowheads="1"/>
          </p:cNvSpPr>
          <p:nvPr/>
        </p:nvSpPr>
        <p:spPr bwMode="auto">
          <a:xfrm>
            <a:off x="228600" y="128905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 noChangeArrowheads="1"/>
          </p:cNvSpPr>
          <p:nvPr/>
        </p:nvSpPr>
        <p:spPr bwMode="auto">
          <a:xfrm>
            <a:off x="228600" y="128905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 </a:t>
            </a:r>
            <a:r>
              <a:rPr lang="en-US" sz="2500" dirty="0">
                <a:solidFill>
                  <a:srgbClr val="171D7F"/>
                </a:solidFill>
              </a:rPr>
              <a:t>- Regulations .04, .15, and .</a:t>
            </a:r>
            <a:r>
              <a:rPr lang="en-US" sz="2500" dirty="0" smtClean="0">
                <a:solidFill>
                  <a:srgbClr val="171D7F"/>
                </a:solidFill>
              </a:rPr>
              <a:t>17</a:t>
            </a:r>
          </a:p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(COMAR </a:t>
            </a:r>
            <a:r>
              <a:rPr lang="en-US" sz="2500" dirty="0" smtClean="0">
                <a:solidFill>
                  <a:srgbClr val="171D7F"/>
                </a:solidFill>
              </a:rPr>
              <a:t>02.02.05.04, .15 and .17)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66255" y="2475138"/>
            <a:ext cx="8675688" cy="3841052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Trustee </a:t>
            </a:r>
            <a:r>
              <a:rPr lang="en-US" dirty="0"/>
              <a:t>or power-of-attorney for client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General </a:t>
            </a:r>
            <a:r>
              <a:rPr lang="en-US" dirty="0"/>
              <a:t>manager of a fund and failure to comply with Regulations .04, .15, and .17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Direct </a:t>
            </a:r>
            <a:r>
              <a:rPr lang="en-US" dirty="0"/>
              <a:t>deduction of advisory fee and failure to comply with safeguards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Investment </a:t>
            </a:r>
            <a:r>
              <a:rPr lang="en-US" dirty="0"/>
              <a:t>checks made out to IA firm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Stock </a:t>
            </a:r>
            <a:r>
              <a:rPr lang="en-US" dirty="0"/>
              <a:t>certificates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4838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3.  Advisory Fees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50825" y="1314450"/>
            <a:ext cx="8629650" cy="20638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Freeform 4"/>
          <p:cNvSpPr>
            <a:spLocks noChangeArrowheads="1"/>
          </p:cNvSpPr>
          <p:nvPr/>
        </p:nvSpPr>
        <p:spPr bwMode="auto">
          <a:xfrm>
            <a:off x="228600" y="1290638"/>
            <a:ext cx="8675688" cy="68262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5465" y="43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8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5465" y="43"/>
                </a:lnTo>
                <a:lnTo>
                  <a:pt x="5465" y="0"/>
                </a:lnTo>
                <a:lnTo>
                  <a:pt x="5450" y="15"/>
                </a:lnTo>
                <a:lnTo>
                  <a:pt x="5450" y="28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>
            <a:spLocks noChangeArrowheads="1"/>
          </p:cNvSpPr>
          <p:nvPr/>
        </p:nvSpPr>
        <p:spPr bwMode="auto">
          <a:xfrm>
            <a:off x="228600" y="1290638"/>
            <a:ext cx="8675688" cy="68262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>
                <a:solidFill>
                  <a:srgbClr val="171D7F"/>
                </a:solidFill>
              </a:rPr>
              <a:t>D</a:t>
            </a:r>
            <a:r>
              <a:rPr lang="en-US" sz="2500" dirty="0" smtClean="0">
                <a:solidFill>
                  <a:srgbClr val="171D7F"/>
                </a:solidFill>
              </a:rPr>
              <a:t>eficiencies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828223"/>
            <a:ext cx="8675688" cy="3841052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Keep </a:t>
            </a:r>
            <a:r>
              <a:rPr lang="en-US" dirty="0"/>
              <a:t>all billing records, including proof of assets under management, especially if you do not bill at calendar quarter </a:t>
            </a:r>
            <a:r>
              <a:rPr lang="en-US" dirty="0" smtClean="0"/>
              <a:t>end  </a:t>
            </a:r>
            <a:endParaRPr lang="en-US" dirty="0"/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Direct </a:t>
            </a:r>
            <a:r>
              <a:rPr lang="en-US" dirty="0"/>
              <a:t>deduction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400" dirty="0"/>
              <a:t>Written </a:t>
            </a:r>
            <a:r>
              <a:rPr lang="en-US" sz="2400" dirty="0" smtClean="0"/>
              <a:t>permission from client</a:t>
            </a:r>
            <a:endParaRPr lang="en-US" sz="2400" dirty="0"/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400" dirty="0"/>
              <a:t>Notice </a:t>
            </a:r>
            <a:r>
              <a:rPr lang="en-US" sz="2400" dirty="0" smtClean="0"/>
              <a:t>of invoice to </a:t>
            </a:r>
            <a:r>
              <a:rPr lang="en-US" sz="2400" dirty="0"/>
              <a:t>client at the same time as custodian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400" dirty="0"/>
              <a:t>In notice, show how fee was calculated and time period.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400" dirty="0"/>
              <a:t>Fee deduction shown on quarterly statement from custodian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4838"/>
            <a:ext cx="8675688" cy="615553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 dirty="0"/>
              <a:t>4.  Financial </a:t>
            </a:r>
            <a:r>
              <a:rPr lang="en-US" dirty="0"/>
              <a:t>B</a:t>
            </a:r>
            <a:r>
              <a:rPr lang="en-US" dirty="0" smtClean="0"/>
              <a:t>ooks </a:t>
            </a:r>
            <a:r>
              <a:rPr lang="en-US" dirty="0"/>
              <a:t>and </a:t>
            </a:r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825" y="131286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>
            <a:spLocks noChangeArrowheads="1"/>
          </p:cNvSpPr>
          <p:nvPr/>
        </p:nvSpPr>
        <p:spPr bwMode="auto">
          <a:xfrm>
            <a:off x="228600" y="128905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>
            <a:spLocks noChangeArrowheads="1"/>
          </p:cNvSpPr>
          <p:nvPr/>
        </p:nvSpPr>
        <p:spPr bwMode="auto">
          <a:xfrm>
            <a:off x="228600" y="128905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 </a:t>
            </a:r>
            <a:r>
              <a:rPr lang="en-US" sz="2500" dirty="0">
                <a:solidFill>
                  <a:srgbClr val="171D7F"/>
                </a:solidFill>
              </a:rPr>
              <a:t>- Regulation .</a:t>
            </a:r>
            <a:r>
              <a:rPr lang="en-US" sz="2500" dirty="0">
                <a:solidFill>
                  <a:srgbClr val="171D7F"/>
                </a:solidFill>
              </a:rPr>
              <a:t>16 (COMAR </a:t>
            </a:r>
            <a:r>
              <a:rPr lang="en-US" sz="2500" dirty="0" smtClean="0">
                <a:solidFill>
                  <a:srgbClr val="171D7F"/>
                </a:solidFill>
              </a:rPr>
              <a:t>02.02.05.16)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675688" cy="4333494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A </a:t>
            </a:r>
            <a:r>
              <a:rPr lang="en-US" dirty="0"/>
              <a:t>balance sheet, maintained quarterly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An </a:t>
            </a:r>
            <a:r>
              <a:rPr lang="en-US" dirty="0"/>
              <a:t>income/expense statement (detailing the source of deposits), maintained quarterly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Bank </a:t>
            </a:r>
            <a:r>
              <a:rPr lang="en-US" dirty="0"/>
              <a:t>statements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Canceled </a:t>
            </a:r>
            <a:r>
              <a:rPr lang="en-US" dirty="0"/>
              <a:t>checks, most banks will only maintain them electronically for 12 months, you are required to maintain </a:t>
            </a:r>
            <a:r>
              <a:rPr lang="en-US" dirty="0" smtClean="0"/>
              <a:t>them </a:t>
            </a:r>
            <a:r>
              <a:rPr lang="en-US" dirty="0"/>
              <a:t>for 5 years.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Bills </a:t>
            </a:r>
            <a:r>
              <a:rPr lang="en-US" dirty="0"/>
              <a:t>and receipts  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5.  IAR Registration Required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50825" y="1317625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Freeform 4"/>
          <p:cNvSpPr>
            <a:spLocks noChangeArrowheads="1"/>
          </p:cNvSpPr>
          <p:nvPr/>
        </p:nvSpPr>
        <p:spPr bwMode="auto">
          <a:xfrm>
            <a:off x="228600" y="1295400"/>
            <a:ext cx="8675688" cy="68263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5465" y="43"/>
              </a:cxn>
              <a:cxn ang="0">
                <a:pos x="5465" y="0"/>
              </a:cxn>
              <a:cxn ang="0">
                <a:pos x="5450" y="14"/>
              </a:cxn>
              <a:cxn ang="0">
                <a:pos x="5450" y="28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5465" y="43"/>
                </a:lnTo>
                <a:lnTo>
                  <a:pt x="5465" y="0"/>
                </a:lnTo>
                <a:lnTo>
                  <a:pt x="5450" y="14"/>
                </a:lnTo>
                <a:lnTo>
                  <a:pt x="5450" y="28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reeform 5"/>
          <p:cNvSpPr>
            <a:spLocks noChangeArrowheads="1"/>
          </p:cNvSpPr>
          <p:nvPr/>
        </p:nvSpPr>
        <p:spPr bwMode="auto">
          <a:xfrm>
            <a:off x="228600" y="1295400"/>
            <a:ext cx="8675688" cy="68263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0" y="0"/>
              </a:cxn>
              <a:cxn ang="0">
                <a:pos x="5465" y="0"/>
              </a:cxn>
              <a:cxn ang="0">
                <a:pos x="5450" y="14"/>
              </a:cxn>
              <a:cxn ang="0">
                <a:pos x="14" y="14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0" y="0"/>
                </a:lnTo>
                <a:lnTo>
                  <a:pt x="5465" y="0"/>
                </a:lnTo>
                <a:lnTo>
                  <a:pt x="5450" y="14"/>
                </a:lnTo>
                <a:lnTo>
                  <a:pt x="14" y="14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 </a:t>
            </a:r>
            <a:r>
              <a:rPr lang="en-US" sz="2500" dirty="0">
                <a:solidFill>
                  <a:srgbClr val="171D7F"/>
                </a:solidFill>
              </a:rPr>
              <a:t>- Securities Act §</a:t>
            </a:r>
            <a:r>
              <a:rPr lang="en-US" sz="2500" dirty="0" smtClean="0">
                <a:solidFill>
                  <a:srgbClr val="171D7F"/>
                </a:solidFill>
              </a:rPr>
              <a:t>11-101 (Corps and Associations Article, Maryland Code)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04787" y="2286000"/>
            <a:ext cx="8675688" cy="4376684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sz="2700" dirty="0" smtClean="0"/>
              <a:t>Holding </a:t>
            </a:r>
            <a:r>
              <a:rPr lang="en-US" sz="2700" dirty="0"/>
              <a:t>out as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700" dirty="0"/>
              <a:t>Financial Planner or Investment adviser (or similar term)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sz="2700" dirty="0"/>
              <a:t>Professional Designations (CFP, </a:t>
            </a:r>
            <a:r>
              <a:rPr lang="en-US" sz="2700" dirty="0" err="1"/>
              <a:t>ChFC</a:t>
            </a:r>
            <a:r>
              <a:rPr lang="en-US" sz="2700" dirty="0" smtClean="0"/>
              <a:t>, PFS</a:t>
            </a:r>
            <a:r>
              <a:rPr lang="en-US" sz="2700" dirty="0"/>
              <a:t>, CFA, CIC)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sz="2700" dirty="0" smtClean="0"/>
              <a:t>In </a:t>
            </a:r>
            <a:r>
              <a:rPr lang="en-US" sz="2700" dirty="0"/>
              <a:t>Maryland, solicitors are required to register as investment advisers or IARs.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sz="2700" dirty="0" smtClean="0"/>
              <a:t>Assistants </a:t>
            </a:r>
            <a:r>
              <a:rPr lang="en-US" sz="2700" dirty="0"/>
              <a:t>who enter trades.  (How much </a:t>
            </a:r>
            <a:r>
              <a:rPr lang="en-US" sz="2700" dirty="0" smtClean="0"/>
              <a:t>discretion </a:t>
            </a:r>
            <a:r>
              <a:rPr lang="en-US" sz="2700" dirty="0"/>
              <a:t>as to time of entry and price?)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6425"/>
            <a:ext cx="8675688" cy="755650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/>
              <a:t>6.  Performance Figures 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50825" y="1314450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Freeform 4"/>
          <p:cNvSpPr>
            <a:spLocks noChangeArrowheads="1"/>
          </p:cNvSpPr>
          <p:nvPr/>
        </p:nvSpPr>
        <p:spPr bwMode="auto">
          <a:xfrm>
            <a:off x="228600" y="1292225"/>
            <a:ext cx="8675688" cy="68263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5465" y="43"/>
              </a:cxn>
              <a:cxn ang="0">
                <a:pos x="5465" y="0"/>
              </a:cxn>
              <a:cxn ang="0">
                <a:pos x="5450" y="14"/>
              </a:cxn>
              <a:cxn ang="0">
                <a:pos x="5450" y="28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5465" y="43"/>
                </a:lnTo>
                <a:lnTo>
                  <a:pt x="5465" y="0"/>
                </a:lnTo>
                <a:lnTo>
                  <a:pt x="5450" y="14"/>
                </a:lnTo>
                <a:lnTo>
                  <a:pt x="5450" y="28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Freeform 5"/>
          <p:cNvSpPr>
            <a:spLocks noChangeArrowheads="1"/>
          </p:cNvSpPr>
          <p:nvPr/>
        </p:nvSpPr>
        <p:spPr bwMode="auto">
          <a:xfrm>
            <a:off x="228600" y="1292225"/>
            <a:ext cx="8675688" cy="68263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0" y="0"/>
              </a:cxn>
              <a:cxn ang="0">
                <a:pos x="5465" y="0"/>
              </a:cxn>
              <a:cxn ang="0">
                <a:pos x="5450" y="14"/>
              </a:cxn>
              <a:cxn ang="0">
                <a:pos x="14" y="14"/>
              </a:cxn>
              <a:cxn ang="0">
                <a:pos x="14" y="28"/>
              </a:cxn>
              <a:cxn ang="0">
                <a:pos x="0" y="4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0" y="0"/>
                </a:lnTo>
                <a:lnTo>
                  <a:pt x="5465" y="0"/>
                </a:lnTo>
                <a:lnTo>
                  <a:pt x="5450" y="14"/>
                </a:lnTo>
                <a:lnTo>
                  <a:pt x="14" y="14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 </a:t>
            </a:r>
            <a:r>
              <a:rPr lang="en-US" sz="2500" dirty="0">
                <a:solidFill>
                  <a:srgbClr val="171D7F"/>
                </a:solidFill>
              </a:rPr>
              <a:t>- SEC </a:t>
            </a:r>
            <a:r>
              <a:rPr lang="en-US" sz="2500" dirty="0" smtClean="0">
                <a:solidFill>
                  <a:srgbClr val="171D7F"/>
                </a:solidFill>
              </a:rPr>
              <a:t>No </a:t>
            </a:r>
            <a:r>
              <a:rPr lang="en-US" sz="2500" dirty="0">
                <a:solidFill>
                  <a:srgbClr val="171D7F"/>
                </a:solidFill>
              </a:rPr>
              <a:t>A</a:t>
            </a:r>
            <a:r>
              <a:rPr lang="en-US" sz="2500" dirty="0" smtClean="0">
                <a:solidFill>
                  <a:srgbClr val="171D7F"/>
                </a:solidFill>
              </a:rPr>
              <a:t>ction </a:t>
            </a:r>
            <a:r>
              <a:rPr lang="en-US" sz="2500" dirty="0">
                <a:solidFill>
                  <a:srgbClr val="171D7F"/>
                </a:solidFill>
              </a:rPr>
              <a:t>L</a:t>
            </a:r>
            <a:r>
              <a:rPr lang="en-US" sz="2500" dirty="0" smtClean="0">
                <a:solidFill>
                  <a:srgbClr val="171D7F"/>
                </a:solidFill>
              </a:rPr>
              <a:t>etters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835150"/>
            <a:ext cx="8675688" cy="4308872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Net </a:t>
            </a:r>
            <a:r>
              <a:rPr lang="en-US" dirty="0"/>
              <a:t>of advisory fees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Indices </a:t>
            </a:r>
            <a:r>
              <a:rPr lang="en-US" dirty="0"/>
              <a:t>comparisons 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Relevant and Consistent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Check </a:t>
            </a:r>
            <a:r>
              <a:rPr lang="en-US" dirty="0"/>
              <a:t>your math and </a:t>
            </a:r>
            <a:r>
              <a:rPr lang="en-US" dirty="0" smtClean="0"/>
              <a:t>use actual </a:t>
            </a:r>
            <a:r>
              <a:rPr lang="en-US" dirty="0"/>
              <a:t>returns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Account for additions and withdrawals to account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Do not use estimated returns or round numbers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Check </a:t>
            </a:r>
            <a:r>
              <a:rPr lang="en-US" dirty="0"/>
              <a:t>SEC no action letters for advertising </a:t>
            </a:r>
            <a:r>
              <a:rPr lang="en-US" dirty="0" smtClean="0"/>
              <a:t>rules,  </a:t>
            </a:r>
            <a:r>
              <a:rPr lang="en-US" dirty="0"/>
              <a:t>(Clover Capital Man.)  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4838"/>
            <a:ext cx="8675688" cy="615553"/>
          </a:xfrm>
          <a:ln/>
        </p:spPr>
        <p:txBody>
          <a:bodyPr/>
          <a:lstStyle/>
          <a:p>
            <a:pPr indent="0" defTabSz="381000">
              <a:lnSpc>
                <a:spcPct val="100000"/>
              </a:lnSpc>
              <a:buClr>
                <a:srgbClr val="366C74"/>
              </a:buClr>
            </a:pPr>
            <a:r>
              <a:rPr lang="en-US" dirty="0"/>
              <a:t>7.  Arbitration </a:t>
            </a:r>
            <a:r>
              <a:rPr lang="en-US" dirty="0" smtClean="0"/>
              <a:t>Clause </a:t>
            </a:r>
            <a:endParaRPr lang="en-US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50825" y="1312863"/>
            <a:ext cx="8629650" cy="22225"/>
          </a:xfrm>
          <a:prstGeom prst="rect">
            <a:avLst/>
          </a:prstGeom>
          <a:solidFill>
            <a:srgbClr val="366C7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Freeform 4"/>
          <p:cNvSpPr>
            <a:spLocks noChangeArrowheads="1"/>
          </p:cNvSpPr>
          <p:nvPr/>
        </p:nvSpPr>
        <p:spPr bwMode="auto">
          <a:xfrm>
            <a:off x="228600" y="128905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5465" y="44"/>
              </a:cxn>
              <a:cxn ang="0">
                <a:pos x="5465" y="0"/>
              </a:cxn>
              <a:cxn ang="0">
                <a:pos x="5450" y="15"/>
              </a:cxn>
              <a:cxn ang="0">
                <a:pos x="5450" y="29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5465" y="44"/>
                </a:lnTo>
                <a:lnTo>
                  <a:pt x="5465" y="0"/>
                </a:lnTo>
                <a:lnTo>
                  <a:pt x="5450" y="15"/>
                </a:lnTo>
                <a:lnTo>
                  <a:pt x="5450" y="29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1B373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Freeform 5"/>
          <p:cNvSpPr>
            <a:spLocks noChangeArrowheads="1"/>
          </p:cNvSpPr>
          <p:nvPr/>
        </p:nvSpPr>
        <p:spPr bwMode="auto">
          <a:xfrm>
            <a:off x="228600" y="1289050"/>
            <a:ext cx="8675688" cy="69850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0"/>
              </a:cxn>
              <a:cxn ang="0">
                <a:pos x="5465" y="0"/>
              </a:cxn>
              <a:cxn ang="0">
                <a:pos x="5450" y="15"/>
              </a:cxn>
              <a:cxn ang="0">
                <a:pos x="14" y="15"/>
              </a:cxn>
              <a:cxn ang="0">
                <a:pos x="14" y="29"/>
              </a:cxn>
              <a:cxn ang="0">
                <a:pos x="0" y="44"/>
              </a:cxn>
            </a:cxnLst>
            <a:rect l="0" t="0" r="r" b="b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A1CDD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7013" y="1420813"/>
            <a:ext cx="867886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381000">
              <a:spcBef>
                <a:spcPct val="20000"/>
              </a:spcBef>
              <a:buClr>
                <a:srgbClr val="171D7F"/>
              </a:buClr>
            </a:pPr>
            <a:r>
              <a:rPr lang="en-US" sz="2500" dirty="0">
                <a:solidFill>
                  <a:srgbClr val="171D7F"/>
                </a:solidFill>
              </a:rPr>
              <a:t>Common </a:t>
            </a:r>
            <a:r>
              <a:rPr lang="en-US" sz="2500" dirty="0" smtClean="0">
                <a:solidFill>
                  <a:srgbClr val="171D7F"/>
                </a:solidFill>
              </a:rPr>
              <a:t>Deficiencies</a:t>
            </a:r>
            <a:endParaRPr lang="en-US" sz="2500" dirty="0">
              <a:solidFill>
                <a:srgbClr val="171D7F"/>
              </a:solidFill>
            </a:endParaRP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7013" y="1842077"/>
            <a:ext cx="8675688" cy="4530471"/>
          </a:xfrm>
          <a:ln/>
        </p:spPr>
        <p:txBody>
          <a:bodyPr/>
          <a:lstStyle/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Magic </a:t>
            </a:r>
            <a:r>
              <a:rPr lang="en-US" dirty="0"/>
              <a:t>Language </a:t>
            </a:r>
          </a:p>
          <a:p>
            <a:pPr lvl="1"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/>
              <a:t>“The client is not waving any rights provided under state or federal securities laws to pursue a remedy by other means.”  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And </a:t>
            </a:r>
            <a:r>
              <a:rPr lang="en-US" dirty="0"/>
              <a:t>do not limit the forum for arbitration for example to the American Arbitration </a:t>
            </a:r>
            <a:r>
              <a:rPr lang="en-US" dirty="0" smtClean="0"/>
              <a:t>Association, could violate </a:t>
            </a:r>
            <a:r>
              <a:rPr lang="en-US" dirty="0"/>
              <a:t>of your fiduciary duty. </a:t>
            </a:r>
          </a:p>
          <a:p>
            <a:pPr defTabSz="381000">
              <a:lnSpc>
                <a:spcPct val="100000"/>
              </a:lnSpc>
              <a:buClr>
                <a:srgbClr val="171D7F"/>
              </a:buClr>
            </a:pPr>
            <a:r>
              <a:rPr lang="en-US" dirty="0" smtClean="0"/>
              <a:t>Do </a:t>
            </a:r>
            <a:r>
              <a:rPr lang="en-US" dirty="0"/>
              <a:t>not limit jurisdiction to a state other than </a:t>
            </a:r>
            <a:r>
              <a:rPr lang="en-US" dirty="0" smtClean="0"/>
              <a:t>Maryland</a:t>
            </a: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6324600"/>
            <a:ext cx="88392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400" dirty="0" smtClean="0">
                <a:solidFill>
                  <a:schemeClr val="bg1"/>
                </a:solidFill>
                <a:latin typeface="Tahoma" pitchFamily="34" charset="0"/>
              </a:rPr>
              <a:t>Office of the Attorney General, Maryland Division of Securities</a:t>
            </a:r>
            <a:endParaRPr lang="en-US" sz="14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1193C8EAAFB24EACC96990DD334A9C" ma:contentTypeVersion="220" ma:contentTypeDescription="Create a new document." ma:contentTypeScope="" ma:versionID="3aa95d00f2cd3c42c6f38e74d61e3c11">
  <xsd:schema xmlns:xsd="http://www.w3.org/2001/XMLSchema" xmlns:xs="http://www.w3.org/2001/XMLSchema" xmlns:p="http://schemas.microsoft.com/office/2006/metadata/properties" xmlns:ns2="d7e130aa-ca30-4865-99a5-89368e91b7b7" targetNamespace="http://schemas.microsoft.com/office/2006/metadata/properties" ma:root="true" ma:fieldsID="f6a78befb7ca0f74be233263c42d9d86" ns2:_="">
    <xsd:import namespace="d7e130aa-ca30-4865-99a5-89368e91b7b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130aa-ca30-4865-99a5-89368e91b7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7FF043-8231-40B2-BC56-B0DFD7A2356F}"/>
</file>

<file path=customXml/itemProps2.xml><?xml version="1.0" encoding="utf-8"?>
<ds:datastoreItem xmlns:ds="http://schemas.openxmlformats.org/officeDocument/2006/customXml" ds:itemID="{F55CE7F7-E870-4787-9F21-27677C635147}"/>
</file>

<file path=customXml/itemProps3.xml><?xml version="1.0" encoding="utf-8"?>
<ds:datastoreItem xmlns:ds="http://schemas.openxmlformats.org/officeDocument/2006/customXml" ds:itemID="{F84D6AE5-90DA-49CE-9374-44E4A5356D13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1262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Executive</vt:lpstr>
      <vt:lpstr>IA Examination Program Overview</vt:lpstr>
      <vt:lpstr>Surprise Examination </vt:lpstr>
      <vt:lpstr>1.  Form ADV, Part 2A and B Delivery Requirement </vt:lpstr>
      <vt:lpstr>2.  Custody</vt:lpstr>
      <vt:lpstr>3.  Advisory Fees</vt:lpstr>
      <vt:lpstr>4.  Financial Books and Records</vt:lpstr>
      <vt:lpstr>5.  IAR Registration Required</vt:lpstr>
      <vt:lpstr>6.  Performance Figures </vt:lpstr>
      <vt:lpstr>7.  Arbitration Clause </vt:lpstr>
      <vt:lpstr>8.  Hedge Clause</vt:lpstr>
      <vt:lpstr>9.  Files - Generally</vt:lpstr>
      <vt:lpstr>10.  Compliance Manual  </vt:lpstr>
      <vt:lpstr>10. Compliance Manual</vt:lpstr>
      <vt:lpstr>10. Compliance Manual</vt:lpstr>
      <vt:lpstr>10. Compliance Manual</vt:lpstr>
      <vt:lpstr>10. Compliance Manual</vt:lpstr>
      <vt:lpstr>10. Compliance Manual</vt:lpstr>
      <vt:lpstr>10. Compliance Manual</vt:lpstr>
      <vt:lpstr>Audit Consequences</vt:lpstr>
      <vt:lpstr>Helpful Websites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Program</dc:title>
  <dc:creator>Lubin, Melanie</dc:creator>
  <cp:lastModifiedBy>Lubin, Melanie</cp:lastModifiedBy>
  <cp:revision>14</cp:revision>
  <cp:lastPrinted>2011-12-07T15:42:54Z</cp:lastPrinted>
  <dcterms:modified xsi:type="dcterms:W3CDTF">2012-02-24T21:41:57Z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0x010100F41193C8EAAFB24EACC96990DD334A9C</vt:lpwstr>
  </property>
  <property fmtid="{D5CDD505-2E9C-101B-9397-08002B2CF9AE}" pid="3" name="_ShortcutWebId">
    <vt:lpwstr/>
  </property>
  <property fmtid="{D5CDD505-2E9C-101B-9397-08002B2CF9AE}" pid="4" name="_ShortcutUniqueId">
    <vt:lpwstr/>
  </property>
  <property fmtid="{D5CDD505-2E9C-101B-9397-08002B2CF9AE}" pid="5" name="_ShortcutSiteId">
    <vt:lpwstr/>
  </property>
  <property fmtid="{D5CDD505-2E9C-101B-9397-08002B2CF9AE}" pid="6" name="_ShortcutUrl">
    <vt:lpwstr/>
  </property>
</Properties>
</file>