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5.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3.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5.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7" r:id="rId2"/>
    <p:sldId id="260" r:id="rId3"/>
    <p:sldId id="261" r:id="rId4"/>
    <p:sldId id="262" r:id="rId5"/>
    <p:sldId id="263" r:id="rId6"/>
    <p:sldId id="270" r:id="rId7"/>
    <p:sldId id="271" r:id="rId8"/>
    <p:sldId id="282" r:id="rId9"/>
    <p:sldId id="272" r:id="rId10"/>
    <p:sldId id="273" r:id="rId11"/>
    <p:sldId id="274" r:id="rId12"/>
    <p:sldId id="275" r:id="rId13"/>
    <p:sldId id="276" r:id="rId14"/>
    <p:sldId id="277" r:id="rId15"/>
    <p:sldId id="278" r:id="rId16"/>
    <p:sldId id="279" r:id="rId17"/>
    <p:sldId id="280" r:id="rId18"/>
    <p:sldId id="264" r:id="rId19"/>
    <p:sldId id="265" r:id="rId20"/>
    <p:sldId id="266" r:id="rId21"/>
    <p:sldId id="267" r:id="rId22"/>
    <p:sldId id="268" r:id="rId23"/>
    <p:sldId id="269"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8" autoAdjust="0"/>
  </p:normalViewPr>
  <p:slideViewPr>
    <p:cSldViewPr>
      <p:cViewPr varScale="1">
        <p:scale>
          <a:sx n="79" d="100"/>
          <a:sy n="79" d="100"/>
        </p:scale>
        <p:origin x="274" y="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CE704254-3FD4-4606-91B4-578DC73AE4BC}" type="datetimeFigureOut">
              <a:rPr lang="en-US" smtClean="0"/>
              <a:t>5/5/2016</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6218C2C0-FBE3-462D-AEC1-E3176ACB3B18}" type="slidenum">
              <a:rPr lang="en-US" smtClean="0"/>
              <a:t>‹#›</a:t>
            </a:fld>
            <a:endParaRPr lang="en-US"/>
          </a:p>
        </p:txBody>
      </p:sp>
    </p:spTree>
    <p:extLst>
      <p:ext uri="{BB962C8B-B14F-4D97-AF65-F5344CB8AC3E}">
        <p14:creationId xmlns:p14="http://schemas.microsoft.com/office/powerpoint/2010/main" val="22280066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391E100-0AD4-497E-9924-BA12A1820F8D}" type="datetimeFigureOut">
              <a:rPr lang="en-US" smtClean="0"/>
              <a:t>5/5/2016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56D96B7-0368-477D-A28F-DCA8307B1E6E}" type="slidenum">
              <a:rPr lang="en-US" smtClean="0"/>
              <a:t>‹#›</a:t>
            </a:fld>
            <a:endParaRPr lang="en-US"/>
          </a:p>
        </p:txBody>
      </p:sp>
    </p:spTree>
    <p:extLst>
      <p:ext uri="{BB962C8B-B14F-4D97-AF65-F5344CB8AC3E}">
        <p14:creationId xmlns:p14="http://schemas.microsoft.com/office/powerpoint/2010/main" val="3548868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p:spPr>
      </p:sp>
      <p:sp>
        <p:nvSpPr>
          <p:cNvPr id="849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5472011E-99C3-41C6-B3C0-5183AE9E485C}" type="slidenum">
              <a:rPr lang="en-US" smtClean="0">
                <a:solidFill>
                  <a:prstClr val="black"/>
                </a:solidFill>
              </a:rPr>
              <a:pPr>
                <a:defRPr/>
              </a:pPr>
              <a:t>1</a:t>
            </a:fld>
            <a:endParaRPr lang="en-US">
              <a:solidFill>
                <a:prstClr val="black"/>
              </a:solidFill>
            </a:endParaRPr>
          </a:p>
        </p:txBody>
      </p:sp>
    </p:spTree>
    <p:extLst>
      <p:ext uri="{BB962C8B-B14F-4D97-AF65-F5344CB8AC3E}">
        <p14:creationId xmlns:p14="http://schemas.microsoft.com/office/powerpoint/2010/main" val="4058241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216C5678-EE20-4FA5-88E2-6E0BD67A2E26}" type="datetime1">
              <a:rPr lang="en-US" smtClean="0"/>
              <a:t>5/5/2016</a:t>
            </a:fld>
            <a:endParaRPr lang="en-US" dirty="0"/>
          </a:p>
        </p:txBody>
      </p:sp>
      <p:sp>
        <p:nvSpPr>
          <p:cNvPr id="8" name="Slide Number Placeholder 7"/>
          <p:cNvSpPr>
            <a:spLocks noGrp="1"/>
          </p:cNvSpPr>
          <p:nvPr>
            <p:ph type="sldNum" sz="quarter" idx="11"/>
          </p:nvPr>
        </p:nvSpPr>
        <p:spPr/>
        <p:txBody>
          <a:bodyPr/>
          <a:lstStyle/>
          <a:p>
            <a:fld id="{BA9B540C-44DA-4F69-89C9-7C84606640D3}" type="slidenum">
              <a:rPr lang="en-US" smtClean="0"/>
              <a:pPr/>
              <a:t>‹#›</a:t>
            </a:fld>
            <a:endParaRPr lang="en-US" dirty="0"/>
          </a:p>
        </p:txBody>
      </p:sp>
      <p:sp>
        <p:nvSpPr>
          <p:cNvPr id="9" name="Footer Placeholder 8"/>
          <p:cNvSpPr>
            <a:spLocks noGrp="1"/>
          </p:cNvSpPr>
          <p:nvPr>
            <p:ph type="ftr" sz="quarter" idx="12"/>
          </p:nvPr>
        </p:nvSpPr>
        <p:spPr/>
        <p:txBody>
          <a:bodyPr/>
          <a:lstStyle/>
          <a:p>
            <a:r>
              <a:rPr lang="en-US" smtClean="0"/>
              <a:t>Footer Text</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051B39-B140-43FE-96DB-472A2B59CE7C}" type="datetime1">
              <a:rPr lang="en-US" smtClean="0"/>
              <a:t>5/5/2016</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600BB2-27C5-458B-ABCE-839C88CF47CE}" type="datetime1">
              <a:rPr lang="en-US" smtClean="0"/>
              <a:t>5/5/2016</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B11D738E-8962-435F-8C43-147B8DD7E819}" type="datetime1">
              <a:rPr lang="en-US" smtClean="0"/>
              <a:t>5/5/2016</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CAEA93-55E7-4DA9-90C2-089A26EEFEC4}" type="datetime1">
              <a:rPr lang="en-US" smtClean="0"/>
              <a:t>5/5/2016</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E34CF3C7-6809-4F39-BD67-A75817BDDE0A}" type="datetime1">
              <a:rPr lang="en-US" smtClean="0"/>
              <a:t>5/5/2016</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7EAEB24-CE78-465C-A726-91D0868FA48F}" type="datetime1">
              <a:rPr lang="en-US" smtClean="0"/>
              <a:t>5/5/2016</a:t>
            </a:fld>
            <a:endParaRPr lang="en-US"/>
          </a:p>
        </p:txBody>
      </p:sp>
      <p:sp>
        <p:nvSpPr>
          <p:cNvPr id="8" name="Footer Placeholder 7"/>
          <p:cNvSpPr>
            <a:spLocks noGrp="1"/>
          </p:cNvSpPr>
          <p:nvPr>
            <p:ph type="ftr" sz="quarter" idx="11"/>
          </p:nvPr>
        </p:nvSpPr>
        <p:spPr/>
        <p:txBody>
          <a:bodyPr/>
          <a:lstStyle/>
          <a:p>
            <a:r>
              <a:rPr lang="en-US" smtClean="0"/>
              <a:t>Footer Text</a:t>
            </a:r>
            <a:endParaRPr lang="en-US"/>
          </a:p>
        </p:txBody>
      </p:sp>
      <p:sp>
        <p:nvSpPr>
          <p:cNvPr id="9" name="Slide Number Placeholder 8"/>
          <p:cNvSpPr>
            <a:spLocks noGrp="1"/>
          </p:cNvSpPr>
          <p:nvPr>
            <p:ph type="sldNum" sz="quarter" idx="12"/>
          </p:nvPr>
        </p:nvSpPr>
        <p:spPr/>
        <p:txBody>
          <a:bodyPr/>
          <a:lstStyle/>
          <a:p>
            <a:fld id="{BA9B540C-44DA-4F69-89C9-7C84606640D3}"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0BAADF0-1749-4E8B-9691-B44A5F8C0895}" type="datetime1">
              <a:rPr lang="en-US" smtClean="0"/>
              <a:t>5/5/2016</a:t>
            </a:fld>
            <a:endParaRPr lang="en-US"/>
          </a:p>
        </p:txBody>
      </p:sp>
      <p:sp>
        <p:nvSpPr>
          <p:cNvPr id="4" name="Footer Placeholder 3"/>
          <p:cNvSpPr>
            <a:spLocks noGrp="1"/>
          </p:cNvSpPr>
          <p:nvPr>
            <p:ph type="ftr" sz="quarter" idx="11"/>
          </p:nvPr>
        </p:nvSpPr>
        <p:spPr/>
        <p:txBody>
          <a:bodyPr/>
          <a:lstStyle/>
          <a:p>
            <a:r>
              <a:rPr lang="en-US" smtClean="0"/>
              <a:t>Footer Text</a:t>
            </a:r>
            <a:endParaRPr lang="en-US"/>
          </a:p>
        </p:txBody>
      </p:sp>
      <p:sp>
        <p:nvSpPr>
          <p:cNvPr id="5" name="Slide Number Placeholder 4"/>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AF628A-A867-4937-BBE5-207DB6F9C51A}" type="datetime1">
              <a:rPr lang="en-US" smtClean="0"/>
              <a:t>5/5/2016</a:t>
            </a:fld>
            <a:endParaRPr lang="en-US"/>
          </a:p>
        </p:txBody>
      </p:sp>
      <p:sp>
        <p:nvSpPr>
          <p:cNvPr id="3" name="Footer Placeholder 2"/>
          <p:cNvSpPr>
            <a:spLocks noGrp="1"/>
          </p:cNvSpPr>
          <p:nvPr>
            <p:ph type="ftr" sz="quarter" idx="11"/>
          </p:nvPr>
        </p:nvSpPr>
        <p:spPr/>
        <p:txBody>
          <a:bodyPr/>
          <a:lstStyle/>
          <a:p>
            <a:r>
              <a:rPr lang="en-US" smtClean="0"/>
              <a:t>Footer Text</a:t>
            </a:r>
            <a:endParaRPr lang="en-US"/>
          </a:p>
        </p:txBody>
      </p:sp>
      <p:sp>
        <p:nvSpPr>
          <p:cNvPr id="4" name="Slide Number Placeholder 3"/>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8BBB94-68E6-4675-A946-F1C5994EDBD7}" type="datetime1">
              <a:rPr lang="en-US" smtClean="0"/>
              <a:t>5/5/2016</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3B8377-21E3-4835-B75D-4E2847E2750F}" type="datetime1">
              <a:rPr lang="en-US" smtClean="0"/>
              <a:t>5/5/2016</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B0C4986D-6BE9-4264-908F-02DB36FD8D6C}" type="datetime1">
              <a:rPr lang="en-US" smtClean="0"/>
              <a:t>5/5/2016</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r>
              <a:rPr lang="en-US" smtClean="0"/>
              <a:t>Footer Text</a:t>
            </a:r>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A9B540C-44DA-4F69-89C9-7C84606640D3}" type="slidenum">
              <a:rPr lang="en-US" smtClean="0"/>
              <a:pPr/>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iard@finra.org" TargetMode="External"/><Relationship Id="rId2" Type="http://schemas.openxmlformats.org/officeDocument/2006/relationships/hyperlink" Target="http://www.iard.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28"/>
          <p:cNvSpPr>
            <a:spLocks noGrp="1"/>
          </p:cNvSpPr>
          <p:nvPr>
            <p:ph type="sldNum" sz="quarter" idx="12"/>
          </p:nvPr>
        </p:nvSpPr>
        <p:spPr/>
        <p:txBody>
          <a:bodyPr/>
          <a:lstStyle/>
          <a:p>
            <a:pPr>
              <a:defRPr/>
            </a:pPr>
            <a:fld id="{0686B9B3-636C-4D86-9767-1090F6A45464}" type="slidenum">
              <a:rPr lang="en-US">
                <a:solidFill>
                  <a:srgbClr val="FFFFFF">
                    <a:shade val="75000"/>
                  </a:srgbClr>
                </a:solidFill>
              </a:rPr>
              <a:pPr>
                <a:defRPr/>
              </a:pPr>
              <a:t>1</a:t>
            </a:fld>
            <a:endParaRPr lang="en-US">
              <a:solidFill>
                <a:srgbClr val="FFFFFF">
                  <a:shade val="75000"/>
                </a:srgbClr>
              </a:solidFill>
            </a:endParaRPr>
          </a:p>
        </p:txBody>
      </p:sp>
      <p:sp>
        <p:nvSpPr>
          <p:cNvPr id="10242" name="Subtitle 2"/>
          <p:cNvSpPr>
            <a:spLocks noGrp="1"/>
          </p:cNvSpPr>
          <p:nvPr>
            <p:ph type="subTitle" idx="4294967295"/>
          </p:nvPr>
        </p:nvSpPr>
        <p:spPr>
          <a:xfrm>
            <a:off x="1600200" y="2743200"/>
            <a:ext cx="6400800" cy="1752600"/>
          </a:xfrm>
        </p:spPr>
        <p:txBody>
          <a:bodyPr>
            <a:normAutofit fontScale="92500" lnSpcReduction="10000"/>
          </a:bodyPr>
          <a:lstStyle/>
          <a:p>
            <a:pPr marL="0" indent="0" algn="ctr" eaLnBrk="1" hangingPunct="1">
              <a:buFont typeface="Wingdings 2" pitchFamily="18" charset="2"/>
              <a:buNone/>
            </a:pPr>
            <a:r>
              <a:rPr lang="en-US" sz="3000" b="1" dirty="0" smtClean="0">
                <a:latin typeface="Arial" charset="0"/>
              </a:rPr>
              <a:t>Investment Adviser Registration, Renewal, Amendment  </a:t>
            </a:r>
            <a:endParaRPr lang="en-US" sz="3000" b="1" dirty="0">
              <a:latin typeface="Arial" charset="0"/>
            </a:endParaRPr>
          </a:p>
          <a:p>
            <a:pPr marL="0" indent="0" algn="ctr" eaLnBrk="1" hangingPunct="1">
              <a:buFont typeface="Wingdings 2" pitchFamily="18" charset="2"/>
              <a:buNone/>
            </a:pPr>
            <a:r>
              <a:rPr lang="en-US" sz="3000" b="1" dirty="0" smtClean="0">
                <a:latin typeface="Arial" charset="0"/>
              </a:rPr>
              <a:t>And Post-Registration Requirements</a:t>
            </a:r>
          </a:p>
        </p:txBody>
      </p:sp>
      <p:sp>
        <p:nvSpPr>
          <p:cNvPr id="10243" name="Title 1"/>
          <p:cNvSpPr>
            <a:spLocks noGrp="1"/>
          </p:cNvSpPr>
          <p:nvPr>
            <p:ph type="ctrTitle" idx="4294967295"/>
          </p:nvPr>
        </p:nvSpPr>
        <p:spPr>
          <a:xfrm>
            <a:off x="0" y="381000"/>
            <a:ext cx="8991600" cy="1752600"/>
          </a:xfrm>
        </p:spPr>
        <p:txBody>
          <a:bodyPr/>
          <a:lstStyle/>
          <a:p>
            <a:pPr eaLnBrk="1" hangingPunct="1"/>
            <a:r>
              <a:rPr lang="en-US" sz="4200" dirty="0" smtClean="0">
                <a:solidFill>
                  <a:schemeClr val="accent1"/>
                </a:solidFill>
                <a:latin typeface="Arial" charset="0"/>
              </a:rPr>
              <a:t>Investment Adviser </a:t>
            </a:r>
            <a:r>
              <a:rPr lang="en-US" sz="4200" dirty="0" smtClean="0">
                <a:solidFill>
                  <a:schemeClr val="accent1"/>
                </a:solidFill>
                <a:latin typeface="Arial" charset="0"/>
              </a:rPr>
              <a:t>Workshop</a:t>
            </a:r>
            <a:endParaRPr lang="en-US" sz="4200" dirty="0" smtClean="0">
              <a:solidFill>
                <a:schemeClr val="accent1"/>
              </a:solidFill>
              <a:latin typeface="Arial" charset="0"/>
            </a:endParaRPr>
          </a:p>
        </p:txBody>
      </p:sp>
      <p:sp>
        <p:nvSpPr>
          <p:cNvPr id="10244" name="Text Box 4"/>
          <p:cNvSpPr txBox="1">
            <a:spLocks noChangeArrowheads="1"/>
          </p:cNvSpPr>
          <p:nvPr/>
        </p:nvSpPr>
        <p:spPr bwMode="auto">
          <a:xfrm>
            <a:off x="1447800" y="4724400"/>
            <a:ext cx="6248400" cy="1569660"/>
          </a:xfrm>
          <a:prstGeom prst="rect">
            <a:avLst/>
          </a:prstGeom>
          <a:noFill/>
          <a:ln w="9525">
            <a:noFill/>
            <a:miter lim="800000"/>
            <a:headEnd/>
            <a:tailEnd/>
          </a:ln>
        </p:spPr>
        <p:txBody>
          <a:bodyPr>
            <a:spAutoFit/>
          </a:bodyPr>
          <a:lstStyle/>
          <a:p>
            <a:pPr algn="ctr" fontAlgn="base">
              <a:spcBef>
                <a:spcPct val="50000"/>
              </a:spcBef>
              <a:spcAft>
                <a:spcPct val="0"/>
              </a:spcAft>
            </a:pPr>
            <a:r>
              <a:rPr lang="en-US" sz="2400" b="1" dirty="0">
                <a:solidFill>
                  <a:srgbClr val="000000"/>
                </a:solidFill>
                <a:latin typeface="Arial" charset="0"/>
              </a:rPr>
              <a:t>Presented by</a:t>
            </a:r>
          </a:p>
          <a:p>
            <a:pPr algn="ctr" fontAlgn="base">
              <a:spcBef>
                <a:spcPct val="50000"/>
              </a:spcBef>
              <a:spcAft>
                <a:spcPct val="0"/>
              </a:spcAft>
            </a:pPr>
            <a:r>
              <a:rPr lang="en-US" sz="2400" b="1" dirty="0">
                <a:solidFill>
                  <a:srgbClr val="000000"/>
                </a:solidFill>
                <a:latin typeface="Arial" charset="0"/>
              </a:rPr>
              <a:t>Office of the Attorney General</a:t>
            </a:r>
          </a:p>
          <a:p>
            <a:pPr algn="ctr" fontAlgn="base">
              <a:spcBef>
                <a:spcPct val="50000"/>
              </a:spcBef>
              <a:spcAft>
                <a:spcPct val="0"/>
              </a:spcAft>
            </a:pPr>
            <a:r>
              <a:rPr lang="en-US" sz="2400" b="1" dirty="0">
                <a:solidFill>
                  <a:srgbClr val="000000"/>
                </a:solidFill>
                <a:latin typeface="Arial" charset="0"/>
              </a:rPr>
              <a:t>Maryland Division of Securities</a:t>
            </a:r>
          </a:p>
        </p:txBody>
      </p:sp>
      <p:sp>
        <p:nvSpPr>
          <p:cNvPr id="10245" name="Text Box 3"/>
          <p:cNvSpPr txBox="1">
            <a:spLocks noChangeArrowheads="1"/>
          </p:cNvSpPr>
          <p:nvPr/>
        </p:nvSpPr>
        <p:spPr bwMode="auto">
          <a:xfrm>
            <a:off x="152400" y="6324600"/>
            <a:ext cx="8839200" cy="304800"/>
          </a:xfrm>
          <a:prstGeom prst="rect">
            <a:avLst/>
          </a:prstGeom>
          <a:solidFill>
            <a:schemeClr val="accent1"/>
          </a:solidFill>
          <a:ln w="9525">
            <a:noFill/>
            <a:miter lim="800000"/>
            <a:headEnd/>
            <a:tailEnd/>
          </a:ln>
        </p:spPr>
        <p:txBody>
          <a:bodyPr>
            <a:spAutoFit/>
          </a:bodyPr>
          <a:lstStyle/>
          <a:p>
            <a:pPr algn="r" eaLnBrk="0" fontAlgn="base" hangingPunct="0">
              <a:spcBef>
                <a:spcPct val="50000"/>
              </a:spcBef>
              <a:spcAft>
                <a:spcPct val="0"/>
              </a:spcAft>
            </a:pPr>
            <a:endParaRPr lang="en-US" sz="1400">
              <a:solidFill>
                <a:srgbClr val="FFFFFF"/>
              </a:solidFill>
              <a:latin typeface="Tahoma" pitchFamily="34" charset="0"/>
            </a:endParaRPr>
          </a:p>
        </p:txBody>
      </p:sp>
    </p:spTree>
    <p:extLst>
      <p:ext uri="{BB962C8B-B14F-4D97-AF65-F5344CB8AC3E}">
        <p14:creationId xmlns:p14="http://schemas.microsoft.com/office/powerpoint/2010/main" val="25579633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Renewal Process</a:t>
            </a:r>
          </a:p>
        </p:txBody>
      </p:sp>
      <p:sp>
        <p:nvSpPr>
          <p:cNvPr id="3" name="Content Placeholder 2"/>
          <p:cNvSpPr>
            <a:spLocks noGrp="1"/>
          </p:cNvSpPr>
          <p:nvPr>
            <p:ph idx="1"/>
          </p:nvPr>
        </p:nvSpPr>
        <p:spPr/>
        <p:txBody>
          <a:bodyPr/>
          <a:lstStyle/>
          <a:p>
            <a:r>
              <a:rPr lang="en-US" dirty="0"/>
              <a:t>Annual renewal requirement</a:t>
            </a:r>
          </a:p>
          <a:p>
            <a:pPr lvl="1"/>
            <a:r>
              <a:rPr lang="en-US" dirty="0"/>
              <a:t>Investment adviser firms and their investment adviser representatives</a:t>
            </a:r>
          </a:p>
          <a:p>
            <a:pPr lvl="1"/>
            <a:endParaRPr lang="en-US" dirty="0"/>
          </a:p>
          <a:p>
            <a:r>
              <a:rPr lang="en-US" dirty="0"/>
              <a:t>Renewal is processed through the IARD</a:t>
            </a:r>
          </a:p>
          <a:p>
            <a:pPr lvl="1"/>
            <a:r>
              <a:rPr lang="en-US" dirty="0"/>
              <a:t>Renewal fee must be paid by mid-December of each year</a:t>
            </a:r>
          </a:p>
          <a:p>
            <a:pPr lvl="2"/>
            <a:r>
              <a:rPr lang="en-US" dirty="0"/>
              <a:t>$300 for firm</a:t>
            </a:r>
          </a:p>
          <a:p>
            <a:pPr lvl="2"/>
            <a:r>
              <a:rPr lang="en-US" dirty="0"/>
              <a:t>$50 per investment adviser representative</a:t>
            </a:r>
          </a:p>
          <a:p>
            <a:pPr lvl="1"/>
            <a:r>
              <a:rPr lang="en-US" dirty="0"/>
              <a:t>Firm must fund renewal account at FINRA in amount of renewal fees for firm and investment adviser representatives</a:t>
            </a:r>
          </a:p>
          <a:p>
            <a:pPr marL="0" indent="0">
              <a:buNone/>
            </a:pPr>
            <a:endParaRPr lang="en-US" dirty="0"/>
          </a:p>
          <a:p>
            <a:r>
              <a:rPr lang="en-US" dirty="0"/>
              <a:t>Failure to timely pay </a:t>
            </a:r>
            <a:r>
              <a:rPr lang="en-US" dirty="0" smtClean="0"/>
              <a:t>renewal </a:t>
            </a:r>
            <a:r>
              <a:rPr lang="en-US" smtClean="0"/>
              <a:t>fees will result </a:t>
            </a:r>
            <a:r>
              <a:rPr lang="en-US" dirty="0"/>
              <a:t>in termination of firm’s registration</a:t>
            </a:r>
          </a:p>
          <a:p>
            <a:endParaRPr lang="en-US" dirty="0"/>
          </a:p>
        </p:txBody>
      </p:sp>
      <p:sp>
        <p:nvSpPr>
          <p:cNvPr id="4" name="Date Placeholder 3"/>
          <p:cNvSpPr>
            <a:spLocks noGrp="1"/>
          </p:cNvSpPr>
          <p:nvPr>
            <p:ph type="dt" sz="half" idx="10"/>
          </p:nvPr>
        </p:nvSpPr>
        <p:spPr/>
        <p:txBody>
          <a:bodyPr/>
          <a:lstStyle/>
          <a:p>
            <a:fld id="{B11D738E-8962-435F-8C43-147B8DD7E819}" type="datetime1">
              <a:rPr lang="en-US" smtClean="0"/>
              <a:t>5/5/2016</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10</a:t>
            </a:fld>
            <a:endParaRPr lang="en-US"/>
          </a:p>
        </p:txBody>
      </p:sp>
      <p:sp>
        <p:nvSpPr>
          <p:cNvPr id="7" name="Text Box 3"/>
          <p:cNvSpPr txBox="1">
            <a:spLocks noChangeArrowheads="1"/>
          </p:cNvSpPr>
          <p:nvPr/>
        </p:nvSpPr>
        <p:spPr bwMode="auto">
          <a:xfrm>
            <a:off x="152400" y="6324600"/>
            <a:ext cx="8839200" cy="304800"/>
          </a:xfrm>
          <a:prstGeom prst="rect">
            <a:avLst/>
          </a:prstGeom>
          <a:solidFill>
            <a:schemeClr val="accent1"/>
          </a:solidFill>
          <a:ln w="9525">
            <a:noFill/>
            <a:miter lim="800000"/>
            <a:headEnd/>
            <a:tailEnd/>
          </a:ln>
        </p:spPr>
        <p:txBody>
          <a:bodyPr>
            <a:spAutoFit/>
          </a:bodyPr>
          <a:lstStyle/>
          <a:p>
            <a:pPr algn="r" eaLnBrk="0" hangingPunct="0">
              <a:spcBef>
                <a:spcPct val="50000"/>
              </a:spcBef>
            </a:pPr>
            <a:r>
              <a:rPr lang="en-US" sz="1400" dirty="0" smtClean="0">
                <a:solidFill>
                  <a:schemeClr val="bg1"/>
                </a:solidFill>
                <a:latin typeface="Tahoma" pitchFamily="34" charset="0"/>
              </a:rPr>
              <a:t>Office of the Attorney General, Maryland Division of Securities</a:t>
            </a:r>
            <a:endParaRPr lang="en-US" sz="1400" dirty="0">
              <a:solidFill>
                <a:schemeClr val="bg1"/>
              </a:solidFill>
              <a:latin typeface="Tahoma" pitchFamily="34" charset="0"/>
            </a:endParaRPr>
          </a:p>
        </p:txBody>
      </p:sp>
    </p:spTree>
    <p:extLst>
      <p:ext uri="{BB962C8B-B14F-4D97-AF65-F5344CB8AC3E}">
        <p14:creationId xmlns:p14="http://schemas.microsoft.com/office/powerpoint/2010/main" val="18707221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Amendment Filings</a:t>
            </a:r>
          </a:p>
        </p:txBody>
      </p:sp>
      <p:sp>
        <p:nvSpPr>
          <p:cNvPr id="3" name="Content Placeholder 2"/>
          <p:cNvSpPr>
            <a:spLocks noGrp="1"/>
          </p:cNvSpPr>
          <p:nvPr>
            <p:ph idx="1"/>
          </p:nvPr>
        </p:nvSpPr>
        <p:spPr/>
        <p:txBody>
          <a:bodyPr/>
          <a:lstStyle/>
          <a:p>
            <a:r>
              <a:rPr lang="en-US" dirty="0"/>
              <a:t>All investment advisers are required to annually file an updated Form ADV</a:t>
            </a:r>
          </a:p>
          <a:p>
            <a:pPr lvl="1"/>
            <a:r>
              <a:rPr lang="en-US" dirty="0"/>
              <a:t>Amendment must be filed through the IARD within 90 days of firm’s fiscal year end</a:t>
            </a:r>
          </a:p>
          <a:p>
            <a:pPr marL="457200" lvl="1" indent="0">
              <a:buNone/>
            </a:pPr>
            <a:endParaRPr lang="en-US" dirty="0"/>
          </a:p>
          <a:p>
            <a:pPr lvl="1"/>
            <a:r>
              <a:rPr lang="en-US" dirty="0"/>
              <a:t>If there are no changes to Form ADV, investment adviser still must confirm current Form ADV</a:t>
            </a:r>
          </a:p>
          <a:p>
            <a:pPr lvl="1"/>
            <a:endParaRPr lang="en-US" dirty="0"/>
          </a:p>
          <a:p>
            <a:r>
              <a:rPr lang="en-US" dirty="0"/>
              <a:t>In addition to annual amendment, investment adviser must file amendments to Form ADV or other filings, such as client contracts, within 30 days of any material changes</a:t>
            </a:r>
          </a:p>
          <a:p>
            <a:endParaRPr lang="en-US" dirty="0"/>
          </a:p>
        </p:txBody>
      </p:sp>
      <p:sp>
        <p:nvSpPr>
          <p:cNvPr id="4" name="Date Placeholder 3"/>
          <p:cNvSpPr>
            <a:spLocks noGrp="1"/>
          </p:cNvSpPr>
          <p:nvPr>
            <p:ph type="dt" sz="half" idx="10"/>
          </p:nvPr>
        </p:nvSpPr>
        <p:spPr/>
        <p:txBody>
          <a:bodyPr/>
          <a:lstStyle/>
          <a:p>
            <a:fld id="{B11D738E-8962-435F-8C43-147B8DD7E819}" type="datetime1">
              <a:rPr lang="en-US" smtClean="0"/>
              <a:t>5/5/2016</a:t>
            </a:fld>
            <a:endParaRPr lang="en-US"/>
          </a:p>
        </p:txBody>
      </p:sp>
      <p:sp>
        <p:nvSpPr>
          <p:cNvPr id="5" name="Footer Placeholder 4"/>
          <p:cNvSpPr>
            <a:spLocks noGrp="1"/>
          </p:cNvSpPr>
          <p:nvPr>
            <p:ph type="ftr" sz="quarter" idx="11"/>
          </p:nvPr>
        </p:nvSpPr>
        <p:spPr/>
        <p:txBody>
          <a:bodyPr/>
          <a:lstStyle/>
          <a:p>
            <a:r>
              <a:rPr lang="en-US" dirty="0" smtClean="0"/>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11</a:t>
            </a:fld>
            <a:endParaRPr lang="en-US"/>
          </a:p>
        </p:txBody>
      </p:sp>
      <p:sp>
        <p:nvSpPr>
          <p:cNvPr id="7" name="Text Box 3"/>
          <p:cNvSpPr txBox="1">
            <a:spLocks noChangeArrowheads="1"/>
          </p:cNvSpPr>
          <p:nvPr/>
        </p:nvSpPr>
        <p:spPr bwMode="auto">
          <a:xfrm>
            <a:off x="152400" y="6324600"/>
            <a:ext cx="8839200" cy="304800"/>
          </a:xfrm>
          <a:prstGeom prst="rect">
            <a:avLst/>
          </a:prstGeom>
          <a:solidFill>
            <a:schemeClr val="accent1"/>
          </a:solidFill>
          <a:ln w="9525">
            <a:noFill/>
            <a:miter lim="800000"/>
            <a:headEnd/>
            <a:tailEnd/>
          </a:ln>
        </p:spPr>
        <p:txBody>
          <a:bodyPr>
            <a:spAutoFit/>
          </a:bodyPr>
          <a:lstStyle/>
          <a:p>
            <a:pPr algn="r" eaLnBrk="0" hangingPunct="0">
              <a:spcBef>
                <a:spcPct val="50000"/>
              </a:spcBef>
            </a:pPr>
            <a:r>
              <a:rPr lang="en-US" sz="1400" dirty="0" smtClean="0">
                <a:solidFill>
                  <a:schemeClr val="bg1"/>
                </a:solidFill>
                <a:latin typeface="Tahoma" pitchFamily="34" charset="0"/>
              </a:rPr>
              <a:t>Office of the Attorney General, Maryland Division of Securities</a:t>
            </a:r>
            <a:endParaRPr lang="en-US" sz="1400" dirty="0">
              <a:solidFill>
                <a:schemeClr val="bg1"/>
              </a:solidFill>
              <a:latin typeface="Tahoma" pitchFamily="34" charset="0"/>
            </a:endParaRPr>
          </a:p>
        </p:txBody>
      </p:sp>
    </p:spTree>
    <p:extLst>
      <p:ext uri="{BB962C8B-B14F-4D97-AF65-F5344CB8AC3E}">
        <p14:creationId xmlns:p14="http://schemas.microsoft.com/office/powerpoint/2010/main" val="28013443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Brochure Delivery Requirements</a:t>
            </a:r>
          </a:p>
        </p:txBody>
      </p:sp>
      <p:sp>
        <p:nvSpPr>
          <p:cNvPr id="3" name="Content Placeholder 2"/>
          <p:cNvSpPr>
            <a:spLocks noGrp="1"/>
          </p:cNvSpPr>
          <p:nvPr>
            <p:ph idx="1"/>
          </p:nvPr>
        </p:nvSpPr>
        <p:spPr/>
        <p:txBody>
          <a:bodyPr/>
          <a:lstStyle/>
          <a:p>
            <a:r>
              <a:rPr lang="en-US" dirty="0"/>
              <a:t>Item 2 of Instructions to Part 2A provides that an investment adviser must annually:</a:t>
            </a:r>
          </a:p>
          <a:p>
            <a:pPr marL="0" indent="0">
              <a:buNone/>
            </a:pPr>
            <a:endParaRPr lang="en-US" dirty="0"/>
          </a:p>
          <a:p>
            <a:pPr lvl="1"/>
            <a:r>
              <a:rPr lang="en-US" dirty="0" smtClean="0"/>
              <a:t>deliver to each client an updated brochure with a summary of material changes</a:t>
            </a:r>
          </a:p>
          <a:p>
            <a:pPr lvl="2"/>
            <a:r>
              <a:rPr lang="en-US" dirty="0" smtClean="0"/>
              <a:t>Must be delivered within 120 </a:t>
            </a:r>
            <a:r>
              <a:rPr lang="en-US" dirty="0"/>
              <a:t>days of the adviser’s fiscal year </a:t>
            </a:r>
            <a:r>
              <a:rPr lang="en-US" dirty="0" smtClean="0"/>
              <a:t>end</a:t>
            </a:r>
            <a:endParaRPr lang="en-US" dirty="0"/>
          </a:p>
          <a:p>
            <a:pPr lvl="2"/>
            <a:endParaRPr lang="en-US" dirty="0" smtClean="0"/>
          </a:p>
          <a:p>
            <a:pPr marL="457200" lvl="1" indent="0">
              <a:buNone/>
            </a:pPr>
            <a:r>
              <a:rPr lang="en-US" dirty="0" smtClean="0"/>
              <a:t>OR</a:t>
            </a:r>
          </a:p>
          <a:p>
            <a:pPr marL="914400" lvl="2" indent="0">
              <a:buNone/>
            </a:pPr>
            <a:endParaRPr lang="en-US" dirty="0"/>
          </a:p>
          <a:p>
            <a:pPr lvl="1"/>
            <a:r>
              <a:rPr lang="en-US" dirty="0"/>
              <a:t>deliver to each client a summary of material changes that </a:t>
            </a:r>
            <a:r>
              <a:rPr lang="en-US" dirty="0" smtClean="0"/>
              <a:t>includes</a:t>
            </a:r>
          </a:p>
          <a:p>
            <a:pPr lvl="2"/>
            <a:r>
              <a:rPr lang="en-US" dirty="0" smtClean="0"/>
              <a:t>an </a:t>
            </a:r>
            <a:r>
              <a:rPr lang="en-US" dirty="0"/>
              <a:t>offer to provide a copy of the updated </a:t>
            </a:r>
            <a:r>
              <a:rPr lang="en-US" dirty="0" smtClean="0"/>
              <a:t>brochure, </a:t>
            </a:r>
            <a:r>
              <a:rPr lang="en-US" dirty="0"/>
              <a:t>and </a:t>
            </a:r>
            <a:endParaRPr lang="en-US" dirty="0" smtClean="0"/>
          </a:p>
          <a:p>
            <a:pPr lvl="2"/>
            <a:r>
              <a:rPr lang="en-US" dirty="0" smtClean="0"/>
              <a:t>information </a:t>
            </a:r>
            <a:r>
              <a:rPr lang="en-US" dirty="0"/>
              <a:t>on how a client may obtain the brochure</a:t>
            </a:r>
          </a:p>
          <a:p>
            <a:endParaRPr lang="en-US" dirty="0"/>
          </a:p>
        </p:txBody>
      </p:sp>
      <p:sp>
        <p:nvSpPr>
          <p:cNvPr id="4" name="Date Placeholder 3"/>
          <p:cNvSpPr>
            <a:spLocks noGrp="1"/>
          </p:cNvSpPr>
          <p:nvPr>
            <p:ph type="dt" sz="half" idx="10"/>
          </p:nvPr>
        </p:nvSpPr>
        <p:spPr/>
        <p:txBody>
          <a:bodyPr/>
          <a:lstStyle/>
          <a:p>
            <a:fld id="{B11D738E-8962-435F-8C43-147B8DD7E819}" type="datetime1">
              <a:rPr lang="en-US" smtClean="0"/>
              <a:t>5/5/2016</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12</a:t>
            </a:fld>
            <a:endParaRPr lang="en-US"/>
          </a:p>
        </p:txBody>
      </p:sp>
      <p:sp>
        <p:nvSpPr>
          <p:cNvPr id="7" name="Text Box 3"/>
          <p:cNvSpPr txBox="1">
            <a:spLocks noChangeArrowheads="1"/>
          </p:cNvSpPr>
          <p:nvPr/>
        </p:nvSpPr>
        <p:spPr bwMode="auto">
          <a:xfrm>
            <a:off x="152400" y="6324600"/>
            <a:ext cx="8839200" cy="304800"/>
          </a:xfrm>
          <a:prstGeom prst="rect">
            <a:avLst/>
          </a:prstGeom>
          <a:solidFill>
            <a:schemeClr val="accent1"/>
          </a:solidFill>
          <a:ln w="9525">
            <a:noFill/>
            <a:miter lim="800000"/>
            <a:headEnd/>
            <a:tailEnd/>
          </a:ln>
        </p:spPr>
        <p:txBody>
          <a:bodyPr>
            <a:spAutoFit/>
          </a:bodyPr>
          <a:lstStyle/>
          <a:p>
            <a:pPr algn="r" eaLnBrk="0" hangingPunct="0">
              <a:spcBef>
                <a:spcPct val="50000"/>
              </a:spcBef>
            </a:pPr>
            <a:r>
              <a:rPr lang="en-US" sz="1400" dirty="0" smtClean="0">
                <a:solidFill>
                  <a:schemeClr val="bg1"/>
                </a:solidFill>
                <a:latin typeface="Tahoma" pitchFamily="34" charset="0"/>
              </a:rPr>
              <a:t>Office of the Attorney General, Maryland Division of Securities</a:t>
            </a:r>
            <a:endParaRPr lang="en-US" sz="1400" dirty="0">
              <a:solidFill>
                <a:schemeClr val="bg1"/>
              </a:solidFill>
              <a:latin typeface="Tahoma" pitchFamily="34" charset="0"/>
            </a:endParaRPr>
          </a:p>
        </p:txBody>
      </p:sp>
    </p:spTree>
    <p:extLst>
      <p:ext uri="{BB962C8B-B14F-4D97-AF65-F5344CB8AC3E}">
        <p14:creationId xmlns:p14="http://schemas.microsoft.com/office/powerpoint/2010/main" val="4866041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Record-keeping Requirements</a:t>
            </a:r>
          </a:p>
        </p:txBody>
      </p:sp>
      <p:sp>
        <p:nvSpPr>
          <p:cNvPr id="3" name="Content Placeholder 2"/>
          <p:cNvSpPr>
            <a:spLocks noGrp="1"/>
          </p:cNvSpPr>
          <p:nvPr>
            <p:ph idx="1"/>
          </p:nvPr>
        </p:nvSpPr>
        <p:spPr/>
        <p:txBody>
          <a:bodyPr/>
          <a:lstStyle/>
          <a:p>
            <a:r>
              <a:rPr lang="en-US" dirty="0"/>
              <a:t>Pursuant to section 11-411(a)(3) of Maryland Securities Act, a registered investment adviser must maintain certain books and records</a:t>
            </a:r>
          </a:p>
          <a:p>
            <a:endParaRPr lang="en-US" dirty="0"/>
          </a:p>
          <a:p>
            <a:r>
              <a:rPr lang="en-US" dirty="0"/>
              <a:t>Regulation 02.02.05.16 of Code of Maryland Regulations sets forth the required books and records</a:t>
            </a:r>
          </a:p>
          <a:p>
            <a:pPr marL="0" indent="0">
              <a:buNone/>
            </a:pPr>
            <a:endParaRPr lang="en-US" dirty="0"/>
          </a:p>
          <a:p>
            <a:r>
              <a:rPr lang="en-US" dirty="0"/>
              <a:t>Records must be maintained for a period of 5 years, and maintained in principal place of business for first two years</a:t>
            </a:r>
          </a:p>
          <a:p>
            <a:endParaRPr lang="en-US" dirty="0"/>
          </a:p>
        </p:txBody>
      </p:sp>
      <p:sp>
        <p:nvSpPr>
          <p:cNvPr id="4" name="Date Placeholder 3"/>
          <p:cNvSpPr>
            <a:spLocks noGrp="1"/>
          </p:cNvSpPr>
          <p:nvPr>
            <p:ph type="dt" sz="half" idx="10"/>
          </p:nvPr>
        </p:nvSpPr>
        <p:spPr/>
        <p:txBody>
          <a:bodyPr/>
          <a:lstStyle/>
          <a:p>
            <a:fld id="{B11D738E-8962-435F-8C43-147B8DD7E819}" type="datetime1">
              <a:rPr lang="en-US" smtClean="0"/>
              <a:t>5/5/2016</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13</a:t>
            </a:fld>
            <a:endParaRPr lang="en-US"/>
          </a:p>
        </p:txBody>
      </p:sp>
      <p:sp>
        <p:nvSpPr>
          <p:cNvPr id="7" name="Text Box 3"/>
          <p:cNvSpPr txBox="1">
            <a:spLocks noChangeArrowheads="1"/>
          </p:cNvSpPr>
          <p:nvPr/>
        </p:nvSpPr>
        <p:spPr bwMode="auto">
          <a:xfrm>
            <a:off x="152400" y="6324600"/>
            <a:ext cx="8839200" cy="304800"/>
          </a:xfrm>
          <a:prstGeom prst="rect">
            <a:avLst/>
          </a:prstGeom>
          <a:solidFill>
            <a:schemeClr val="accent1"/>
          </a:solidFill>
          <a:ln w="9525">
            <a:noFill/>
            <a:miter lim="800000"/>
            <a:headEnd/>
            <a:tailEnd/>
          </a:ln>
        </p:spPr>
        <p:txBody>
          <a:bodyPr>
            <a:spAutoFit/>
          </a:bodyPr>
          <a:lstStyle/>
          <a:p>
            <a:pPr algn="r" eaLnBrk="0" hangingPunct="0">
              <a:spcBef>
                <a:spcPct val="50000"/>
              </a:spcBef>
            </a:pPr>
            <a:r>
              <a:rPr lang="en-US" sz="1400" dirty="0" smtClean="0">
                <a:solidFill>
                  <a:schemeClr val="bg1"/>
                </a:solidFill>
                <a:latin typeface="Tahoma" pitchFamily="34" charset="0"/>
              </a:rPr>
              <a:t>Office of the Attorney General, Maryland Division of Securities</a:t>
            </a:r>
            <a:endParaRPr lang="en-US" sz="1400" dirty="0">
              <a:solidFill>
                <a:schemeClr val="bg1"/>
              </a:solidFill>
              <a:latin typeface="Tahoma" pitchFamily="34" charset="0"/>
            </a:endParaRPr>
          </a:p>
        </p:txBody>
      </p:sp>
    </p:spTree>
    <p:extLst>
      <p:ext uri="{BB962C8B-B14F-4D97-AF65-F5344CB8AC3E}">
        <p14:creationId xmlns:p14="http://schemas.microsoft.com/office/powerpoint/2010/main" val="11190538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Record-keeping Requirements</a:t>
            </a:r>
          </a:p>
        </p:txBody>
      </p:sp>
      <p:sp>
        <p:nvSpPr>
          <p:cNvPr id="3" name="Content Placeholder 2"/>
          <p:cNvSpPr>
            <a:spLocks noGrp="1"/>
          </p:cNvSpPr>
          <p:nvPr>
            <p:ph idx="1"/>
          </p:nvPr>
        </p:nvSpPr>
        <p:spPr/>
        <p:txBody>
          <a:bodyPr>
            <a:normAutofit lnSpcReduction="10000"/>
          </a:bodyPr>
          <a:lstStyle/>
          <a:p>
            <a:r>
              <a:rPr lang="en-US" dirty="0"/>
              <a:t>There are three categories of books and records</a:t>
            </a:r>
          </a:p>
          <a:p>
            <a:endParaRPr lang="en-US" dirty="0"/>
          </a:p>
          <a:p>
            <a:r>
              <a:rPr lang="en-US" dirty="0"/>
              <a:t>Category One applies to all investment advisers</a:t>
            </a:r>
          </a:p>
          <a:p>
            <a:endParaRPr lang="en-US" dirty="0"/>
          </a:p>
          <a:p>
            <a:r>
              <a:rPr lang="en-US" dirty="0"/>
              <a:t>Category Two applies to investment advisers who have custody of client assets and are in addition to Category One</a:t>
            </a:r>
          </a:p>
          <a:p>
            <a:endParaRPr lang="en-US" dirty="0"/>
          </a:p>
          <a:p>
            <a:r>
              <a:rPr lang="en-US" dirty="0"/>
              <a:t>Category Three applies to investment advisers who manage client assets and are in addition to Category One</a:t>
            </a:r>
          </a:p>
          <a:p>
            <a:endParaRPr lang="en-US" dirty="0"/>
          </a:p>
        </p:txBody>
      </p:sp>
      <p:sp>
        <p:nvSpPr>
          <p:cNvPr id="4" name="Date Placeholder 3"/>
          <p:cNvSpPr>
            <a:spLocks noGrp="1"/>
          </p:cNvSpPr>
          <p:nvPr>
            <p:ph type="dt" sz="half" idx="10"/>
          </p:nvPr>
        </p:nvSpPr>
        <p:spPr/>
        <p:txBody>
          <a:bodyPr/>
          <a:lstStyle/>
          <a:p>
            <a:fld id="{B11D738E-8962-435F-8C43-147B8DD7E819}" type="datetime1">
              <a:rPr lang="en-US" smtClean="0"/>
              <a:t>5/5/2016</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14</a:t>
            </a:fld>
            <a:endParaRPr lang="en-US"/>
          </a:p>
        </p:txBody>
      </p:sp>
      <p:sp>
        <p:nvSpPr>
          <p:cNvPr id="7" name="Text Box 3"/>
          <p:cNvSpPr txBox="1">
            <a:spLocks noChangeArrowheads="1"/>
          </p:cNvSpPr>
          <p:nvPr/>
        </p:nvSpPr>
        <p:spPr bwMode="auto">
          <a:xfrm>
            <a:off x="152400" y="6324600"/>
            <a:ext cx="8839200" cy="304800"/>
          </a:xfrm>
          <a:prstGeom prst="rect">
            <a:avLst/>
          </a:prstGeom>
          <a:solidFill>
            <a:schemeClr val="accent1"/>
          </a:solidFill>
          <a:ln w="9525">
            <a:noFill/>
            <a:miter lim="800000"/>
            <a:headEnd/>
            <a:tailEnd/>
          </a:ln>
        </p:spPr>
        <p:txBody>
          <a:bodyPr>
            <a:spAutoFit/>
          </a:bodyPr>
          <a:lstStyle/>
          <a:p>
            <a:pPr algn="r" eaLnBrk="0" hangingPunct="0">
              <a:spcBef>
                <a:spcPct val="50000"/>
              </a:spcBef>
            </a:pPr>
            <a:r>
              <a:rPr lang="en-US" sz="1400" dirty="0" smtClean="0">
                <a:solidFill>
                  <a:schemeClr val="bg1"/>
                </a:solidFill>
                <a:latin typeface="Tahoma" pitchFamily="34" charset="0"/>
              </a:rPr>
              <a:t>Office of the Attorney General, Maryland Division of Securities</a:t>
            </a:r>
            <a:endParaRPr lang="en-US" sz="1400" dirty="0">
              <a:solidFill>
                <a:schemeClr val="bg1"/>
              </a:solidFill>
              <a:latin typeface="Tahoma" pitchFamily="34" charset="0"/>
            </a:endParaRPr>
          </a:p>
        </p:txBody>
      </p:sp>
    </p:spTree>
    <p:extLst>
      <p:ext uri="{BB962C8B-B14F-4D97-AF65-F5344CB8AC3E}">
        <p14:creationId xmlns:p14="http://schemas.microsoft.com/office/powerpoint/2010/main" val="16760582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Books and Records – Category One</a:t>
            </a:r>
          </a:p>
        </p:txBody>
      </p:sp>
      <p:sp>
        <p:nvSpPr>
          <p:cNvPr id="3" name="Content Placeholder 2"/>
          <p:cNvSpPr>
            <a:spLocks noGrp="1"/>
          </p:cNvSpPr>
          <p:nvPr>
            <p:ph idx="1"/>
          </p:nvPr>
        </p:nvSpPr>
        <p:spPr/>
        <p:txBody>
          <a:bodyPr>
            <a:normAutofit lnSpcReduction="10000"/>
          </a:bodyPr>
          <a:lstStyle/>
          <a:p>
            <a:r>
              <a:rPr lang="en-US" dirty="0"/>
              <a:t>Transaction journals, incl. cash receipts and disbursements journals</a:t>
            </a:r>
          </a:p>
          <a:p>
            <a:r>
              <a:rPr lang="en-US" dirty="0"/>
              <a:t>General ledgers</a:t>
            </a:r>
          </a:p>
          <a:p>
            <a:r>
              <a:rPr lang="en-US" dirty="0"/>
              <a:t>Financial statements, incl. income statement and balance sheet</a:t>
            </a:r>
          </a:p>
          <a:p>
            <a:r>
              <a:rPr lang="en-US" dirty="0"/>
              <a:t>Bank records, incl. statements and canceled checks</a:t>
            </a:r>
          </a:p>
          <a:p>
            <a:r>
              <a:rPr lang="en-US" dirty="0"/>
              <a:t>Bills and statements relating to advisory business</a:t>
            </a:r>
          </a:p>
          <a:p>
            <a:r>
              <a:rPr lang="en-US" dirty="0"/>
              <a:t>Order memorandum</a:t>
            </a:r>
          </a:p>
          <a:p>
            <a:r>
              <a:rPr lang="en-US" dirty="0"/>
              <a:t>Written communications relating to advice provided</a:t>
            </a:r>
          </a:p>
          <a:p>
            <a:endParaRPr lang="en-US" dirty="0"/>
          </a:p>
        </p:txBody>
      </p:sp>
      <p:sp>
        <p:nvSpPr>
          <p:cNvPr id="4" name="Date Placeholder 3"/>
          <p:cNvSpPr>
            <a:spLocks noGrp="1"/>
          </p:cNvSpPr>
          <p:nvPr>
            <p:ph type="dt" sz="half" idx="10"/>
          </p:nvPr>
        </p:nvSpPr>
        <p:spPr/>
        <p:txBody>
          <a:bodyPr/>
          <a:lstStyle/>
          <a:p>
            <a:fld id="{B11D738E-8962-435F-8C43-147B8DD7E819}" type="datetime1">
              <a:rPr lang="en-US" smtClean="0"/>
              <a:t>5/5/2016</a:t>
            </a:fld>
            <a:endParaRPr lang="en-US"/>
          </a:p>
        </p:txBody>
      </p:sp>
      <p:sp>
        <p:nvSpPr>
          <p:cNvPr id="5" name="Footer Placeholder 4"/>
          <p:cNvSpPr>
            <a:spLocks noGrp="1"/>
          </p:cNvSpPr>
          <p:nvPr>
            <p:ph type="ftr" sz="quarter" idx="11"/>
          </p:nvPr>
        </p:nvSpPr>
        <p:spPr/>
        <p:txBody>
          <a:bodyPr/>
          <a:lstStyle/>
          <a:p>
            <a:r>
              <a:rPr lang="en-US" dirty="0" smtClean="0"/>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15</a:t>
            </a:fld>
            <a:endParaRPr lang="en-US"/>
          </a:p>
        </p:txBody>
      </p:sp>
      <p:sp>
        <p:nvSpPr>
          <p:cNvPr id="7" name="Text Box 3"/>
          <p:cNvSpPr txBox="1">
            <a:spLocks noChangeArrowheads="1"/>
          </p:cNvSpPr>
          <p:nvPr/>
        </p:nvSpPr>
        <p:spPr bwMode="auto">
          <a:xfrm>
            <a:off x="152400" y="6324600"/>
            <a:ext cx="8839200" cy="304800"/>
          </a:xfrm>
          <a:prstGeom prst="rect">
            <a:avLst/>
          </a:prstGeom>
          <a:solidFill>
            <a:schemeClr val="accent1"/>
          </a:solidFill>
          <a:ln w="9525">
            <a:noFill/>
            <a:miter lim="800000"/>
            <a:headEnd/>
            <a:tailEnd/>
          </a:ln>
        </p:spPr>
        <p:txBody>
          <a:bodyPr>
            <a:spAutoFit/>
          </a:bodyPr>
          <a:lstStyle/>
          <a:p>
            <a:pPr algn="r" eaLnBrk="0" hangingPunct="0">
              <a:spcBef>
                <a:spcPct val="50000"/>
              </a:spcBef>
            </a:pPr>
            <a:r>
              <a:rPr lang="en-US" sz="1400" dirty="0" smtClean="0">
                <a:solidFill>
                  <a:schemeClr val="bg1"/>
                </a:solidFill>
                <a:latin typeface="Tahoma" pitchFamily="34" charset="0"/>
              </a:rPr>
              <a:t>Office of the Attorney General, Maryland Division of Securities</a:t>
            </a:r>
            <a:endParaRPr lang="en-US" sz="1400" dirty="0">
              <a:solidFill>
                <a:schemeClr val="bg1"/>
              </a:solidFill>
              <a:latin typeface="Tahoma" pitchFamily="34" charset="0"/>
            </a:endParaRPr>
          </a:p>
        </p:txBody>
      </p:sp>
    </p:spTree>
    <p:extLst>
      <p:ext uri="{BB962C8B-B14F-4D97-AF65-F5344CB8AC3E}">
        <p14:creationId xmlns:p14="http://schemas.microsoft.com/office/powerpoint/2010/main" val="15952626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Books and Records – Category One</a:t>
            </a:r>
          </a:p>
        </p:txBody>
      </p:sp>
      <p:sp>
        <p:nvSpPr>
          <p:cNvPr id="3" name="Content Placeholder 2"/>
          <p:cNvSpPr>
            <a:spLocks noGrp="1"/>
          </p:cNvSpPr>
          <p:nvPr>
            <p:ph idx="1"/>
          </p:nvPr>
        </p:nvSpPr>
        <p:spPr/>
        <p:txBody>
          <a:bodyPr>
            <a:normAutofit lnSpcReduction="10000"/>
          </a:bodyPr>
          <a:lstStyle/>
          <a:p>
            <a:r>
              <a:rPr lang="en-US" dirty="0"/>
              <a:t>List of all accounts over which adviser has discretion</a:t>
            </a:r>
          </a:p>
          <a:p>
            <a:r>
              <a:rPr lang="en-US" dirty="0"/>
              <a:t>Copies of all powers of attorney granting discretion to </a:t>
            </a:r>
            <a:r>
              <a:rPr lang="en-US" dirty="0" smtClean="0"/>
              <a:t>adviser</a:t>
            </a:r>
          </a:p>
          <a:p>
            <a:r>
              <a:rPr lang="en-US" dirty="0" smtClean="0"/>
              <a:t>All </a:t>
            </a:r>
            <a:r>
              <a:rPr lang="en-US" dirty="0"/>
              <a:t>written agreements relating to advisory business</a:t>
            </a:r>
          </a:p>
          <a:p>
            <a:r>
              <a:rPr lang="en-US" dirty="0"/>
              <a:t>Copies of all advertising material</a:t>
            </a:r>
          </a:p>
          <a:p>
            <a:r>
              <a:rPr lang="en-US" dirty="0"/>
              <a:t>Records of personal securities transactions for adviser’s personnel</a:t>
            </a:r>
          </a:p>
          <a:p>
            <a:r>
              <a:rPr lang="en-US" dirty="0"/>
              <a:t>Copies of all versions of disclosure documents given to clients, and records of delivery</a:t>
            </a:r>
          </a:p>
          <a:p>
            <a:r>
              <a:rPr lang="en-US" dirty="0"/>
              <a:t>Records supporting calculations for performance claims/performance advertising</a:t>
            </a:r>
          </a:p>
          <a:p>
            <a:endParaRPr lang="en-US" dirty="0"/>
          </a:p>
        </p:txBody>
      </p:sp>
      <p:sp>
        <p:nvSpPr>
          <p:cNvPr id="4" name="Date Placeholder 3"/>
          <p:cNvSpPr>
            <a:spLocks noGrp="1"/>
          </p:cNvSpPr>
          <p:nvPr>
            <p:ph type="dt" sz="half" idx="10"/>
          </p:nvPr>
        </p:nvSpPr>
        <p:spPr/>
        <p:txBody>
          <a:bodyPr/>
          <a:lstStyle/>
          <a:p>
            <a:fld id="{B11D738E-8962-435F-8C43-147B8DD7E819}" type="datetime1">
              <a:rPr lang="en-US" smtClean="0"/>
              <a:t>5/5/2016</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16</a:t>
            </a:fld>
            <a:endParaRPr lang="en-US"/>
          </a:p>
        </p:txBody>
      </p:sp>
      <p:sp>
        <p:nvSpPr>
          <p:cNvPr id="7" name="Text Box 3"/>
          <p:cNvSpPr txBox="1">
            <a:spLocks noChangeArrowheads="1"/>
          </p:cNvSpPr>
          <p:nvPr/>
        </p:nvSpPr>
        <p:spPr bwMode="auto">
          <a:xfrm>
            <a:off x="152400" y="6324600"/>
            <a:ext cx="8839200" cy="304800"/>
          </a:xfrm>
          <a:prstGeom prst="rect">
            <a:avLst/>
          </a:prstGeom>
          <a:solidFill>
            <a:schemeClr val="accent1"/>
          </a:solidFill>
          <a:ln w="9525">
            <a:noFill/>
            <a:miter lim="800000"/>
            <a:headEnd/>
            <a:tailEnd/>
          </a:ln>
        </p:spPr>
        <p:txBody>
          <a:bodyPr>
            <a:spAutoFit/>
          </a:bodyPr>
          <a:lstStyle/>
          <a:p>
            <a:pPr algn="r" eaLnBrk="0" hangingPunct="0">
              <a:spcBef>
                <a:spcPct val="50000"/>
              </a:spcBef>
            </a:pPr>
            <a:r>
              <a:rPr lang="en-US" sz="1400" dirty="0" smtClean="0">
                <a:solidFill>
                  <a:schemeClr val="bg1"/>
                </a:solidFill>
                <a:latin typeface="Tahoma" pitchFamily="34" charset="0"/>
              </a:rPr>
              <a:t>Office of the Attorney General, Maryland Division of Securities</a:t>
            </a:r>
            <a:endParaRPr lang="en-US" sz="1400" dirty="0">
              <a:solidFill>
                <a:schemeClr val="bg1"/>
              </a:solidFill>
              <a:latin typeface="Tahoma" pitchFamily="34" charset="0"/>
            </a:endParaRPr>
          </a:p>
        </p:txBody>
      </p:sp>
    </p:spTree>
    <p:extLst>
      <p:ext uri="{BB962C8B-B14F-4D97-AF65-F5344CB8AC3E}">
        <p14:creationId xmlns:p14="http://schemas.microsoft.com/office/powerpoint/2010/main" val="10161973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Books and Records – Category Two</a:t>
            </a:r>
          </a:p>
        </p:txBody>
      </p:sp>
      <p:sp>
        <p:nvSpPr>
          <p:cNvPr id="3" name="Content Placeholder 2"/>
          <p:cNvSpPr>
            <a:spLocks noGrp="1"/>
          </p:cNvSpPr>
          <p:nvPr>
            <p:ph idx="1"/>
          </p:nvPr>
        </p:nvSpPr>
        <p:spPr/>
        <p:txBody>
          <a:bodyPr/>
          <a:lstStyle/>
          <a:p>
            <a:r>
              <a:rPr lang="en-US" dirty="0"/>
              <a:t>In addition to Category One records, advisers with custody must maintain additional records:</a:t>
            </a:r>
          </a:p>
          <a:p>
            <a:endParaRPr lang="en-US" dirty="0"/>
          </a:p>
          <a:p>
            <a:pPr lvl="1"/>
            <a:r>
              <a:rPr lang="en-US" dirty="0"/>
              <a:t>Journal or record of all securities transactions </a:t>
            </a:r>
          </a:p>
          <a:p>
            <a:pPr lvl="2"/>
            <a:r>
              <a:rPr lang="en-US" dirty="0"/>
              <a:t>Buys, sells, receipt and delivery of securities</a:t>
            </a:r>
          </a:p>
          <a:p>
            <a:pPr lvl="2"/>
            <a:endParaRPr lang="en-US" dirty="0"/>
          </a:p>
          <a:p>
            <a:pPr lvl="1"/>
            <a:r>
              <a:rPr lang="en-US" dirty="0"/>
              <a:t>For each client, a separate ledger showing all securities transactions</a:t>
            </a:r>
          </a:p>
          <a:p>
            <a:pPr lvl="1"/>
            <a:endParaRPr lang="en-US" dirty="0"/>
          </a:p>
          <a:p>
            <a:pPr lvl="1"/>
            <a:r>
              <a:rPr lang="en-US" dirty="0"/>
              <a:t>Copies of all confirmations</a:t>
            </a:r>
          </a:p>
          <a:p>
            <a:pPr marL="457200" lvl="1" indent="0">
              <a:buNone/>
            </a:pPr>
            <a:endParaRPr lang="en-US" dirty="0"/>
          </a:p>
          <a:p>
            <a:pPr lvl="1"/>
            <a:r>
              <a:rPr lang="en-US" dirty="0"/>
              <a:t>For each security, a record showing each client’s interest in security</a:t>
            </a:r>
          </a:p>
          <a:p>
            <a:endParaRPr lang="en-US" dirty="0"/>
          </a:p>
        </p:txBody>
      </p:sp>
      <p:sp>
        <p:nvSpPr>
          <p:cNvPr id="4" name="Date Placeholder 3"/>
          <p:cNvSpPr>
            <a:spLocks noGrp="1"/>
          </p:cNvSpPr>
          <p:nvPr>
            <p:ph type="dt" sz="half" idx="10"/>
          </p:nvPr>
        </p:nvSpPr>
        <p:spPr/>
        <p:txBody>
          <a:bodyPr/>
          <a:lstStyle/>
          <a:p>
            <a:fld id="{B11D738E-8962-435F-8C43-147B8DD7E819}" type="datetime1">
              <a:rPr lang="en-US" smtClean="0"/>
              <a:t>5/5/2016</a:t>
            </a:fld>
            <a:endParaRPr lang="en-US"/>
          </a:p>
        </p:txBody>
      </p:sp>
      <p:sp>
        <p:nvSpPr>
          <p:cNvPr id="5" name="Footer Placeholder 4"/>
          <p:cNvSpPr>
            <a:spLocks noGrp="1"/>
          </p:cNvSpPr>
          <p:nvPr>
            <p:ph type="ftr" sz="quarter" idx="11"/>
          </p:nvPr>
        </p:nvSpPr>
        <p:spPr/>
        <p:txBody>
          <a:bodyPr/>
          <a:lstStyle/>
          <a:p>
            <a:r>
              <a:rPr lang="en-US" dirty="0" smtClean="0"/>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17</a:t>
            </a:fld>
            <a:endParaRPr lang="en-US"/>
          </a:p>
        </p:txBody>
      </p:sp>
      <p:sp>
        <p:nvSpPr>
          <p:cNvPr id="7" name="Text Box 3"/>
          <p:cNvSpPr txBox="1">
            <a:spLocks noChangeArrowheads="1"/>
          </p:cNvSpPr>
          <p:nvPr/>
        </p:nvSpPr>
        <p:spPr bwMode="auto">
          <a:xfrm>
            <a:off x="152400" y="6324600"/>
            <a:ext cx="8839200" cy="304800"/>
          </a:xfrm>
          <a:prstGeom prst="rect">
            <a:avLst/>
          </a:prstGeom>
          <a:solidFill>
            <a:schemeClr val="accent1"/>
          </a:solidFill>
          <a:ln w="9525">
            <a:noFill/>
            <a:miter lim="800000"/>
            <a:headEnd/>
            <a:tailEnd/>
          </a:ln>
        </p:spPr>
        <p:txBody>
          <a:bodyPr>
            <a:spAutoFit/>
          </a:bodyPr>
          <a:lstStyle/>
          <a:p>
            <a:pPr algn="r" eaLnBrk="0" hangingPunct="0">
              <a:spcBef>
                <a:spcPct val="50000"/>
              </a:spcBef>
            </a:pPr>
            <a:r>
              <a:rPr lang="en-US" sz="1400" dirty="0" smtClean="0">
                <a:solidFill>
                  <a:schemeClr val="bg1"/>
                </a:solidFill>
                <a:latin typeface="Tahoma" pitchFamily="34" charset="0"/>
              </a:rPr>
              <a:t>Office of the Attorney General, Maryland Division of Securities</a:t>
            </a:r>
            <a:endParaRPr lang="en-US" sz="1400" dirty="0">
              <a:solidFill>
                <a:schemeClr val="bg1"/>
              </a:solidFill>
              <a:latin typeface="Tahoma" pitchFamily="34" charset="0"/>
            </a:endParaRPr>
          </a:p>
        </p:txBody>
      </p:sp>
    </p:spTree>
    <p:extLst>
      <p:ext uri="{BB962C8B-B14F-4D97-AF65-F5344CB8AC3E}">
        <p14:creationId xmlns:p14="http://schemas.microsoft.com/office/powerpoint/2010/main" val="9347776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Books and Records – Category Three</a:t>
            </a:r>
          </a:p>
        </p:txBody>
      </p:sp>
      <p:sp>
        <p:nvSpPr>
          <p:cNvPr id="3" name="Content Placeholder 2"/>
          <p:cNvSpPr>
            <a:spLocks noGrp="1"/>
          </p:cNvSpPr>
          <p:nvPr>
            <p:ph idx="1"/>
          </p:nvPr>
        </p:nvSpPr>
        <p:spPr/>
        <p:txBody>
          <a:bodyPr/>
          <a:lstStyle/>
          <a:p>
            <a:r>
              <a:rPr lang="en-US" dirty="0"/>
              <a:t>In addition to Category One records, advisers who manage assets must maintain additional records:</a:t>
            </a:r>
          </a:p>
          <a:p>
            <a:endParaRPr lang="en-US" dirty="0"/>
          </a:p>
          <a:p>
            <a:pPr lvl="1"/>
            <a:r>
              <a:rPr lang="en-US" dirty="0"/>
              <a:t>For each client, a record of all purchases and sales, incl. date, amount and price </a:t>
            </a:r>
          </a:p>
          <a:p>
            <a:pPr lvl="1"/>
            <a:endParaRPr lang="en-US" dirty="0"/>
          </a:p>
          <a:p>
            <a:pPr lvl="1"/>
            <a:r>
              <a:rPr lang="en-US" dirty="0"/>
              <a:t>For each security, a record showing each client’s position</a:t>
            </a:r>
          </a:p>
          <a:p>
            <a:endParaRPr lang="en-US" dirty="0"/>
          </a:p>
        </p:txBody>
      </p:sp>
      <p:sp>
        <p:nvSpPr>
          <p:cNvPr id="4" name="Date Placeholder 3"/>
          <p:cNvSpPr>
            <a:spLocks noGrp="1"/>
          </p:cNvSpPr>
          <p:nvPr>
            <p:ph type="dt" sz="half" idx="10"/>
          </p:nvPr>
        </p:nvSpPr>
        <p:spPr/>
        <p:txBody>
          <a:bodyPr/>
          <a:lstStyle/>
          <a:p>
            <a:fld id="{B11D738E-8962-435F-8C43-147B8DD7E819}" type="datetime1">
              <a:rPr lang="en-US" smtClean="0"/>
              <a:t>5/5/2016</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18</a:t>
            </a:fld>
            <a:endParaRPr lang="en-US"/>
          </a:p>
        </p:txBody>
      </p:sp>
      <p:sp>
        <p:nvSpPr>
          <p:cNvPr id="7" name="Text Box 3"/>
          <p:cNvSpPr txBox="1">
            <a:spLocks noChangeArrowheads="1"/>
          </p:cNvSpPr>
          <p:nvPr/>
        </p:nvSpPr>
        <p:spPr bwMode="auto">
          <a:xfrm>
            <a:off x="152400" y="6324600"/>
            <a:ext cx="8839200" cy="304800"/>
          </a:xfrm>
          <a:prstGeom prst="rect">
            <a:avLst/>
          </a:prstGeom>
          <a:solidFill>
            <a:schemeClr val="accent1"/>
          </a:solidFill>
          <a:ln w="9525">
            <a:noFill/>
            <a:miter lim="800000"/>
            <a:headEnd/>
            <a:tailEnd/>
          </a:ln>
        </p:spPr>
        <p:txBody>
          <a:bodyPr>
            <a:spAutoFit/>
          </a:bodyPr>
          <a:lstStyle/>
          <a:p>
            <a:pPr algn="r" eaLnBrk="0" hangingPunct="0">
              <a:spcBef>
                <a:spcPct val="50000"/>
              </a:spcBef>
            </a:pPr>
            <a:r>
              <a:rPr lang="en-US" sz="1400" dirty="0" smtClean="0">
                <a:solidFill>
                  <a:schemeClr val="bg1"/>
                </a:solidFill>
                <a:latin typeface="Tahoma" pitchFamily="34" charset="0"/>
              </a:rPr>
              <a:t>Office of the Attorney General, Maryland Division of Securities</a:t>
            </a:r>
            <a:endParaRPr lang="en-US" sz="1400" dirty="0">
              <a:solidFill>
                <a:schemeClr val="bg1"/>
              </a:solidFill>
              <a:latin typeface="Tahoma" pitchFamily="34" charset="0"/>
            </a:endParaRPr>
          </a:p>
        </p:txBody>
      </p:sp>
    </p:spTree>
    <p:extLst>
      <p:ext uri="{BB962C8B-B14F-4D97-AF65-F5344CB8AC3E}">
        <p14:creationId xmlns:p14="http://schemas.microsoft.com/office/powerpoint/2010/main" val="966568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Books and Records</a:t>
            </a:r>
          </a:p>
        </p:txBody>
      </p:sp>
      <p:sp>
        <p:nvSpPr>
          <p:cNvPr id="3" name="Content Placeholder 2"/>
          <p:cNvSpPr>
            <a:spLocks noGrp="1"/>
          </p:cNvSpPr>
          <p:nvPr>
            <p:ph idx="1"/>
          </p:nvPr>
        </p:nvSpPr>
        <p:spPr/>
        <p:txBody>
          <a:bodyPr/>
          <a:lstStyle/>
          <a:p>
            <a:r>
              <a:rPr lang="en-US" dirty="0"/>
              <a:t>Unlike the SEC’s rule, Maryland does not currently have a Pay-to-play or Code of Ethics rule; thus, not required to maintain such records</a:t>
            </a:r>
          </a:p>
          <a:p>
            <a:endParaRPr lang="en-US" dirty="0"/>
          </a:p>
          <a:p>
            <a:r>
              <a:rPr lang="en-US" dirty="0"/>
              <a:t>However, similar to the SEC’s policies and procedures rule, Maryland has a rule that requires each adviser to maintain supervisory guidelines that are reasonably designed to:</a:t>
            </a:r>
          </a:p>
          <a:p>
            <a:pPr lvl="1"/>
            <a:r>
              <a:rPr lang="en-US" dirty="0"/>
              <a:t>supervise the adviser’s supervised persons to achieve compliance with the Securities Act, and</a:t>
            </a:r>
          </a:p>
          <a:p>
            <a:pPr lvl="1"/>
            <a:r>
              <a:rPr lang="en-US" dirty="0"/>
              <a:t>to achieve compliance by the adviser with the Securities Act</a:t>
            </a:r>
          </a:p>
          <a:p>
            <a:endParaRPr lang="en-US" dirty="0"/>
          </a:p>
        </p:txBody>
      </p:sp>
      <p:sp>
        <p:nvSpPr>
          <p:cNvPr id="4" name="Date Placeholder 3"/>
          <p:cNvSpPr>
            <a:spLocks noGrp="1"/>
          </p:cNvSpPr>
          <p:nvPr>
            <p:ph type="dt" sz="half" idx="10"/>
          </p:nvPr>
        </p:nvSpPr>
        <p:spPr/>
        <p:txBody>
          <a:bodyPr/>
          <a:lstStyle/>
          <a:p>
            <a:fld id="{B11D738E-8962-435F-8C43-147B8DD7E819}" type="datetime1">
              <a:rPr lang="en-US" smtClean="0"/>
              <a:t>5/5/2016</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19</a:t>
            </a:fld>
            <a:endParaRPr lang="en-US"/>
          </a:p>
        </p:txBody>
      </p:sp>
      <p:sp>
        <p:nvSpPr>
          <p:cNvPr id="7" name="Text Box 3"/>
          <p:cNvSpPr txBox="1">
            <a:spLocks noChangeArrowheads="1"/>
          </p:cNvSpPr>
          <p:nvPr/>
        </p:nvSpPr>
        <p:spPr bwMode="auto">
          <a:xfrm>
            <a:off x="152400" y="6324600"/>
            <a:ext cx="8839200" cy="304800"/>
          </a:xfrm>
          <a:prstGeom prst="rect">
            <a:avLst/>
          </a:prstGeom>
          <a:solidFill>
            <a:schemeClr val="accent1"/>
          </a:solidFill>
          <a:ln w="9525">
            <a:noFill/>
            <a:miter lim="800000"/>
            <a:headEnd/>
            <a:tailEnd/>
          </a:ln>
        </p:spPr>
        <p:txBody>
          <a:bodyPr>
            <a:spAutoFit/>
          </a:bodyPr>
          <a:lstStyle/>
          <a:p>
            <a:pPr algn="r" eaLnBrk="0" hangingPunct="0">
              <a:spcBef>
                <a:spcPct val="50000"/>
              </a:spcBef>
            </a:pPr>
            <a:r>
              <a:rPr lang="en-US" sz="1400" dirty="0" smtClean="0">
                <a:solidFill>
                  <a:schemeClr val="bg1"/>
                </a:solidFill>
                <a:latin typeface="Tahoma" pitchFamily="34" charset="0"/>
              </a:rPr>
              <a:t>Office of the Attorney General, Maryland Division of Securities</a:t>
            </a:r>
            <a:endParaRPr lang="en-US" sz="1400" dirty="0">
              <a:solidFill>
                <a:schemeClr val="bg1"/>
              </a:solidFill>
              <a:latin typeface="Tahoma" pitchFamily="34" charset="0"/>
            </a:endParaRPr>
          </a:p>
        </p:txBody>
      </p:sp>
    </p:spTree>
    <p:extLst>
      <p:ext uri="{BB962C8B-B14F-4D97-AF65-F5344CB8AC3E}">
        <p14:creationId xmlns:p14="http://schemas.microsoft.com/office/powerpoint/2010/main" val="32722289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Registration and Post-Registration Requirements</a:t>
            </a:r>
            <a:endParaRPr lang="en-US" sz="48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A5EE8666-5337-4145-B695-31C76CEBDC37}" type="slidenum">
              <a:rPr lang="en-US" smtClean="0">
                <a:solidFill>
                  <a:srgbClr val="FFFFFF">
                    <a:shade val="75000"/>
                  </a:srgbClr>
                </a:solidFill>
              </a:rPr>
              <a:pPr>
                <a:defRPr/>
              </a:pPr>
              <a:t>2</a:t>
            </a:fld>
            <a:endParaRPr lang="en-US">
              <a:solidFill>
                <a:srgbClr val="FFFFFF">
                  <a:shade val="75000"/>
                </a:srgbClr>
              </a:solidFill>
            </a:endParaRPr>
          </a:p>
        </p:txBody>
      </p:sp>
      <p:sp>
        <p:nvSpPr>
          <p:cNvPr id="3" name="Content Placeholder 2"/>
          <p:cNvSpPr>
            <a:spLocks noGrp="1"/>
          </p:cNvSpPr>
          <p:nvPr>
            <p:ph idx="4294967295"/>
          </p:nvPr>
        </p:nvSpPr>
        <p:spPr>
          <a:xfrm>
            <a:off x="609600" y="1752600"/>
            <a:ext cx="8499231" cy="4114800"/>
          </a:xfrm>
        </p:spPr>
        <p:txBody>
          <a:bodyPr/>
          <a:lstStyle/>
          <a:p>
            <a:r>
              <a:rPr lang="en-US" sz="3200" dirty="0"/>
              <a:t>Initial Registration Process</a:t>
            </a:r>
          </a:p>
          <a:p>
            <a:r>
              <a:rPr lang="en-US" sz="3200" dirty="0"/>
              <a:t>Renewal Process</a:t>
            </a:r>
          </a:p>
          <a:p>
            <a:r>
              <a:rPr lang="en-US" sz="3200" dirty="0"/>
              <a:t>Amendment Filing Requirements</a:t>
            </a:r>
          </a:p>
          <a:p>
            <a:r>
              <a:rPr lang="en-US" sz="3200" dirty="0"/>
              <a:t>Brochure Delivery Requirements</a:t>
            </a:r>
          </a:p>
          <a:p>
            <a:r>
              <a:rPr lang="en-US" sz="3200" dirty="0"/>
              <a:t>Record-keeping Requirements</a:t>
            </a:r>
          </a:p>
          <a:p>
            <a:r>
              <a:rPr lang="en-US" sz="3200" dirty="0"/>
              <a:t>Financial Reporting Requirements</a:t>
            </a:r>
          </a:p>
          <a:p>
            <a:r>
              <a:rPr lang="en-US" sz="3200" dirty="0" smtClean="0"/>
              <a:t>Field Examinations</a:t>
            </a:r>
            <a:endParaRPr lang="en-US" sz="3200" dirty="0"/>
          </a:p>
          <a:p>
            <a:endParaRPr lang="en-US" dirty="0">
              <a:latin typeface="Arial" pitchFamily="34" charset="0"/>
              <a:cs typeface="Arial" pitchFamily="34" charset="0"/>
            </a:endParaRPr>
          </a:p>
        </p:txBody>
      </p:sp>
      <p:sp>
        <p:nvSpPr>
          <p:cNvPr id="5" name="Text Box 3"/>
          <p:cNvSpPr txBox="1">
            <a:spLocks noChangeArrowheads="1"/>
          </p:cNvSpPr>
          <p:nvPr/>
        </p:nvSpPr>
        <p:spPr bwMode="auto">
          <a:xfrm>
            <a:off x="152400" y="6324600"/>
            <a:ext cx="8839200" cy="304800"/>
          </a:xfrm>
          <a:prstGeom prst="rect">
            <a:avLst/>
          </a:prstGeom>
          <a:solidFill>
            <a:schemeClr val="accent1"/>
          </a:solidFill>
          <a:ln w="9525">
            <a:noFill/>
            <a:miter lim="800000"/>
            <a:headEnd/>
            <a:tailEnd/>
          </a:ln>
        </p:spPr>
        <p:txBody>
          <a:bodyPr>
            <a:spAutoFit/>
          </a:bodyPr>
          <a:lstStyle/>
          <a:p>
            <a:pPr algn="r" eaLnBrk="0" hangingPunct="0">
              <a:spcBef>
                <a:spcPct val="50000"/>
              </a:spcBef>
            </a:pPr>
            <a:r>
              <a:rPr lang="en-US" sz="1400" dirty="0" smtClean="0">
                <a:solidFill>
                  <a:schemeClr val="bg1"/>
                </a:solidFill>
                <a:latin typeface="Tahoma" pitchFamily="34" charset="0"/>
              </a:rPr>
              <a:t>Office of the Attorney General, Maryland Division of Securities</a:t>
            </a:r>
            <a:endParaRPr lang="en-US" sz="1400" dirty="0">
              <a:solidFill>
                <a:schemeClr val="bg1"/>
              </a:solidFill>
              <a:latin typeface="Tahoma" pitchFamily="34" charset="0"/>
            </a:endParaRPr>
          </a:p>
        </p:txBody>
      </p:sp>
    </p:spTree>
    <p:extLst>
      <p:ext uri="{BB962C8B-B14F-4D97-AF65-F5344CB8AC3E}">
        <p14:creationId xmlns:p14="http://schemas.microsoft.com/office/powerpoint/2010/main" val="14280082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Financial Requirements</a:t>
            </a:r>
          </a:p>
        </p:txBody>
      </p:sp>
      <p:sp>
        <p:nvSpPr>
          <p:cNvPr id="3" name="Content Placeholder 2"/>
          <p:cNvSpPr>
            <a:spLocks noGrp="1"/>
          </p:cNvSpPr>
          <p:nvPr>
            <p:ph idx="1"/>
          </p:nvPr>
        </p:nvSpPr>
        <p:spPr/>
        <p:txBody>
          <a:bodyPr/>
          <a:lstStyle/>
          <a:p>
            <a:r>
              <a:rPr lang="en-US" dirty="0"/>
              <a:t>If investment adviser has custody of client assets or collects fees of $500 or more at least six months or more in advance, the adviser must:</a:t>
            </a:r>
          </a:p>
          <a:p>
            <a:pPr marL="0" indent="0">
              <a:buNone/>
            </a:pPr>
            <a:endParaRPr lang="en-US" dirty="0"/>
          </a:p>
          <a:p>
            <a:pPr lvl="1"/>
            <a:r>
              <a:rPr lang="en-US" dirty="0"/>
              <a:t>Comply with net capital requirements, and</a:t>
            </a:r>
          </a:p>
          <a:p>
            <a:pPr marL="457200" lvl="1" indent="0">
              <a:buNone/>
            </a:pPr>
            <a:r>
              <a:rPr lang="en-US" dirty="0"/>
              <a:t>	</a:t>
            </a:r>
          </a:p>
          <a:p>
            <a:pPr lvl="1"/>
            <a:r>
              <a:rPr lang="en-US" dirty="0"/>
              <a:t>File financial reports with the Division</a:t>
            </a:r>
          </a:p>
          <a:p>
            <a:endParaRPr lang="en-US" dirty="0"/>
          </a:p>
        </p:txBody>
      </p:sp>
      <p:sp>
        <p:nvSpPr>
          <p:cNvPr id="4" name="Date Placeholder 3"/>
          <p:cNvSpPr>
            <a:spLocks noGrp="1"/>
          </p:cNvSpPr>
          <p:nvPr>
            <p:ph type="dt" sz="half" idx="10"/>
          </p:nvPr>
        </p:nvSpPr>
        <p:spPr/>
        <p:txBody>
          <a:bodyPr/>
          <a:lstStyle/>
          <a:p>
            <a:fld id="{B11D738E-8962-435F-8C43-147B8DD7E819}" type="datetime1">
              <a:rPr lang="en-US" smtClean="0"/>
              <a:t>5/5/2016</a:t>
            </a:fld>
            <a:endParaRPr lang="en-US"/>
          </a:p>
        </p:txBody>
      </p:sp>
      <p:sp>
        <p:nvSpPr>
          <p:cNvPr id="5" name="Footer Placeholder 4"/>
          <p:cNvSpPr>
            <a:spLocks noGrp="1"/>
          </p:cNvSpPr>
          <p:nvPr>
            <p:ph type="ftr" sz="quarter" idx="11"/>
          </p:nvPr>
        </p:nvSpPr>
        <p:spPr/>
        <p:txBody>
          <a:bodyPr/>
          <a:lstStyle/>
          <a:p>
            <a:r>
              <a:rPr lang="en-US" dirty="0" smtClean="0"/>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20</a:t>
            </a:fld>
            <a:endParaRPr lang="en-US"/>
          </a:p>
        </p:txBody>
      </p:sp>
      <p:sp>
        <p:nvSpPr>
          <p:cNvPr id="7" name="Text Box 3"/>
          <p:cNvSpPr txBox="1">
            <a:spLocks noChangeArrowheads="1"/>
          </p:cNvSpPr>
          <p:nvPr/>
        </p:nvSpPr>
        <p:spPr bwMode="auto">
          <a:xfrm>
            <a:off x="152400" y="6324600"/>
            <a:ext cx="8839200" cy="304800"/>
          </a:xfrm>
          <a:prstGeom prst="rect">
            <a:avLst/>
          </a:prstGeom>
          <a:solidFill>
            <a:schemeClr val="accent1"/>
          </a:solidFill>
          <a:ln w="9525">
            <a:noFill/>
            <a:miter lim="800000"/>
            <a:headEnd/>
            <a:tailEnd/>
          </a:ln>
        </p:spPr>
        <p:txBody>
          <a:bodyPr>
            <a:spAutoFit/>
          </a:bodyPr>
          <a:lstStyle/>
          <a:p>
            <a:pPr algn="r" eaLnBrk="0" hangingPunct="0">
              <a:spcBef>
                <a:spcPct val="50000"/>
              </a:spcBef>
            </a:pPr>
            <a:r>
              <a:rPr lang="en-US" sz="1400" dirty="0" smtClean="0">
                <a:solidFill>
                  <a:schemeClr val="bg1"/>
                </a:solidFill>
                <a:latin typeface="Tahoma" pitchFamily="34" charset="0"/>
              </a:rPr>
              <a:t>Office of the Attorney General, Maryland Division of Securities</a:t>
            </a:r>
            <a:endParaRPr lang="en-US" sz="1400" dirty="0">
              <a:solidFill>
                <a:schemeClr val="bg1"/>
              </a:solidFill>
              <a:latin typeface="Tahoma" pitchFamily="34" charset="0"/>
            </a:endParaRPr>
          </a:p>
        </p:txBody>
      </p:sp>
    </p:spTree>
    <p:extLst>
      <p:ext uri="{BB962C8B-B14F-4D97-AF65-F5344CB8AC3E}">
        <p14:creationId xmlns:p14="http://schemas.microsoft.com/office/powerpoint/2010/main" val="34139694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Financial Requirements -</a:t>
            </a:r>
            <a:br>
              <a:rPr lang="en-US" dirty="0"/>
            </a:br>
            <a:r>
              <a:rPr lang="en-US" dirty="0"/>
              <a:t>Net Capital</a:t>
            </a:r>
          </a:p>
        </p:txBody>
      </p:sp>
      <p:sp>
        <p:nvSpPr>
          <p:cNvPr id="3" name="Content Placeholder 2"/>
          <p:cNvSpPr>
            <a:spLocks noGrp="1"/>
          </p:cNvSpPr>
          <p:nvPr>
            <p:ph idx="1"/>
          </p:nvPr>
        </p:nvSpPr>
        <p:spPr/>
        <p:txBody>
          <a:bodyPr/>
          <a:lstStyle/>
          <a:p>
            <a:r>
              <a:rPr lang="en-US" dirty="0"/>
              <a:t>Adviser must either:</a:t>
            </a:r>
          </a:p>
          <a:p>
            <a:endParaRPr lang="en-US" dirty="0"/>
          </a:p>
          <a:p>
            <a:pPr lvl="1"/>
            <a:r>
              <a:rPr lang="en-US" dirty="0"/>
              <a:t>Maintain at all times a minimum net capital of $20,000, or minimum tangible net assets of $35,000, or</a:t>
            </a:r>
          </a:p>
          <a:p>
            <a:pPr lvl="1"/>
            <a:endParaRPr lang="en-US" dirty="0"/>
          </a:p>
          <a:p>
            <a:pPr lvl="1"/>
            <a:r>
              <a:rPr lang="en-US" dirty="0"/>
              <a:t>Be bonded in the amount of $10,000</a:t>
            </a:r>
          </a:p>
          <a:p>
            <a:endParaRPr lang="en-US" dirty="0"/>
          </a:p>
        </p:txBody>
      </p:sp>
      <p:sp>
        <p:nvSpPr>
          <p:cNvPr id="4" name="Date Placeholder 3"/>
          <p:cNvSpPr>
            <a:spLocks noGrp="1"/>
          </p:cNvSpPr>
          <p:nvPr>
            <p:ph type="dt" sz="half" idx="10"/>
          </p:nvPr>
        </p:nvSpPr>
        <p:spPr/>
        <p:txBody>
          <a:bodyPr/>
          <a:lstStyle/>
          <a:p>
            <a:fld id="{B11D738E-8962-435F-8C43-147B8DD7E819}" type="datetime1">
              <a:rPr lang="en-US" smtClean="0"/>
              <a:t>5/5/2016</a:t>
            </a:fld>
            <a:endParaRPr lang="en-US"/>
          </a:p>
        </p:txBody>
      </p:sp>
      <p:sp>
        <p:nvSpPr>
          <p:cNvPr id="5" name="Footer Placeholder 4"/>
          <p:cNvSpPr>
            <a:spLocks noGrp="1"/>
          </p:cNvSpPr>
          <p:nvPr>
            <p:ph type="ftr" sz="quarter" idx="11"/>
          </p:nvPr>
        </p:nvSpPr>
        <p:spPr/>
        <p:txBody>
          <a:bodyPr/>
          <a:lstStyle/>
          <a:p>
            <a:r>
              <a:rPr lang="en-US" dirty="0" smtClean="0"/>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21</a:t>
            </a:fld>
            <a:endParaRPr lang="en-US"/>
          </a:p>
        </p:txBody>
      </p:sp>
      <p:sp>
        <p:nvSpPr>
          <p:cNvPr id="7" name="Text Box 3"/>
          <p:cNvSpPr txBox="1">
            <a:spLocks noChangeArrowheads="1"/>
          </p:cNvSpPr>
          <p:nvPr/>
        </p:nvSpPr>
        <p:spPr bwMode="auto">
          <a:xfrm>
            <a:off x="152400" y="6324600"/>
            <a:ext cx="8839200" cy="304800"/>
          </a:xfrm>
          <a:prstGeom prst="rect">
            <a:avLst/>
          </a:prstGeom>
          <a:solidFill>
            <a:schemeClr val="accent1"/>
          </a:solidFill>
          <a:ln w="9525">
            <a:noFill/>
            <a:miter lim="800000"/>
            <a:headEnd/>
            <a:tailEnd/>
          </a:ln>
        </p:spPr>
        <p:txBody>
          <a:bodyPr>
            <a:spAutoFit/>
          </a:bodyPr>
          <a:lstStyle/>
          <a:p>
            <a:pPr algn="r" eaLnBrk="0" hangingPunct="0">
              <a:spcBef>
                <a:spcPct val="50000"/>
              </a:spcBef>
            </a:pPr>
            <a:r>
              <a:rPr lang="en-US" sz="1400" dirty="0" smtClean="0">
                <a:solidFill>
                  <a:schemeClr val="bg1"/>
                </a:solidFill>
                <a:latin typeface="Tahoma" pitchFamily="34" charset="0"/>
              </a:rPr>
              <a:t>Office of the Attorney General, Maryland Division of Securities</a:t>
            </a:r>
            <a:endParaRPr lang="en-US" sz="1400" dirty="0">
              <a:solidFill>
                <a:schemeClr val="bg1"/>
              </a:solidFill>
              <a:latin typeface="Tahoma" pitchFamily="34" charset="0"/>
            </a:endParaRPr>
          </a:p>
        </p:txBody>
      </p:sp>
    </p:spTree>
    <p:extLst>
      <p:ext uri="{BB962C8B-B14F-4D97-AF65-F5344CB8AC3E}">
        <p14:creationId xmlns:p14="http://schemas.microsoft.com/office/powerpoint/2010/main" val="30792922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Financial Requirements –</a:t>
            </a:r>
            <a:br>
              <a:rPr lang="en-US" dirty="0"/>
            </a:br>
            <a:r>
              <a:rPr lang="en-US" dirty="0"/>
              <a:t>Financial Reporting</a:t>
            </a:r>
          </a:p>
        </p:txBody>
      </p:sp>
      <p:sp>
        <p:nvSpPr>
          <p:cNvPr id="3" name="Content Placeholder 2"/>
          <p:cNvSpPr>
            <a:spLocks noGrp="1"/>
          </p:cNvSpPr>
          <p:nvPr>
            <p:ph idx="1"/>
          </p:nvPr>
        </p:nvSpPr>
        <p:spPr/>
        <p:txBody>
          <a:bodyPr/>
          <a:lstStyle/>
          <a:p>
            <a:r>
              <a:rPr lang="en-US" dirty="0"/>
              <a:t>Current rule requires the annual filing of both:</a:t>
            </a:r>
          </a:p>
          <a:p>
            <a:pPr lvl="1"/>
            <a:r>
              <a:rPr lang="en-US" dirty="0"/>
              <a:t>an audited balance sheet, and</a:t>
            </a:r>
          </a:p>
          <a:p>
            <a:pPr lvl="1"/>
            <a:r>
              <a:rPr lang="en-US" dirty="0"/>
              <a:t>a surprise examination of client funds report</a:t>
            </a:r>
          </a:p>
          <a:p>
            <a:endParaRPr lang="en-US" dirty="0"/>
          </a:p>
          <a:p>
            <a:r>
              <a:rPr lang="en-US" dirty="0"/>
              <a:t>Next year, Division intends to adopt a version of  NASAA’s custody model rule which is very similar to the SEC’s custody rule</a:t>
            </a:r>
          </a:p>
          <a:p>
            <a:pPr lvl="1"/>
            <a:r>
              <a:rPr lang="en-US" dirty="0"/>
              <a:t>Surprise examination report for most advisers with custody</a:t>
            </a:r>
          </a:p>
          <a:p>
            <a:pPr lvl="1"/>
            <a:r>
              <a:rPr lang="en-US" dirty="0"/>
              <a:t>For hedge fund advisers, an annual audit of the </a:t>
            </a:r>
            <a:r>
              <a:rPr lang="en-US" dirty="0" smtClean="0"/>
              <a:t>fund by PCAOB CPA</a:t>
            </a:r>
            <a:endParaRPr lang="en-US" dirty="0"/>
          </a:p>
          <a:p>
            <a:pPr lvl="1"/>
            <a:r>
              <a:rPr lang="en-US" dirty="0" smtClean="0"/>
              <a:t>Advisers </a:t>
            </a:r>
            <a:r>
              <a:rPr lang="en-US" dirty="0"/>
              <a:t>that use a custodian that is affiliated with the </a:t>
            </a:r>
            <a:r>
              <a:rPr lang="en-US" dirty="0" smtClean="0"/>
              <a:t>adviser must engage PCAOB CPA to prepare an Internal Control report</a:t>
            </a:r>
            <a:endParaRPr lang="en-US" dirty="0"/>
          </a:p>
          <a:p>
            <a:pPr lvl="1"/>
            <a:r>
              <a:rPr lang="en-US" dirty="0"/>
              <a:t>Other safeguards</a:t>
            </a:r>
          </a:p>
          <a:p>
            <a:endParaRPr lang="en-US" dirty="0"/>
          </a:p>
        </p:txBody>
      </p:sp>
      <p:sp>
        <p:nvSpPr>
          <p:cNvPr id="4" name="Date Placeholder 3"/>
          <p:cNvSpPr>
            <a:spLocks noGrp="1"/>
          </p:cNvSpPr>
          <p:nvPr>
            <p:ph type="dt" sz="half" idx="10"/>
          </p:nvPr>
        </p:nvSpPr>
        <p:spPr/>
        <p:txBody>
          <a:bodyPr/>
          <a:lstStyle/>
          <a:p>
            <a:fld id="{B11D738E-8962-435F-8C43-147B8DD7E819}" type="datetime1">
              <a:rPr lang="en-US" smtClean="0"/>
              <a:t>5/5/2016</a:t>
            </a:fld>
            <a:endParaRPr lang="en-US"/>
          </a:p>
        </p:txBody>
      </p:sp>
      <p:sp>
        <p:nvSpPr>
          <p:cNvPr id="5" name="Footer Placeholder 4"/>
          <p:cNvSpPr>
            <a:spLocks noGrp="1"/>
          </p:cNvSpPr>
          <p:nvPr>
            <p:ph type="ftr" sz="quarter" idx="11"/>
          </p:nvPr>
        </p:nvSpPr>
        <p:spPr/>
        <p:txBody>
          <a:bodyPr/>
          <a:lstStyle/>
          <a:p>
            <a:r>
              <a:rPr lang="en-US" dirty="0" smtClean="0"/>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22</a:t>
            </a:fld>
            <a:endParaRPr lang="en-US"/>
          </a:p>
        </p:txBody>
      </p:sp>
      <p:sp>
        <p:nvSpPr>
          <p:cNvPr id="7" name="Text Box 3"/>
          <p:cNvSpPr txBox="1">
            <a:spLocks noChangeArrowheads="1"/>
          </p:cNvSpPr>
          <p:nvPr/>
        </p:nvSpPr>
        <p:spPr bwMode="auto">
          <a:xfrm>
            <a:off x="152400" y="6324600"/>
            <a:ext cx="8839200" cy="304800"/>
          </a:xfrm>
          <a:prstGeom prst="rect">
            <a:avLst/>
          </a:prstGeom>
          <a:solidFill>
            <a:schemeClr val="accent1"/>
          </a:solidFill>
          <a:ln w="9525">
            <a:noFill/>
            <a:miter lim="800000"/>
            <a:headEnd/>
            <a:tailEnd/>
          </a:ln>
        </p:spPr>
        <p:txBody>
          <a:bodyPr>
            <a:spAutoFit/>
          </a:bodyPr>
          <a:lstStyle/>
          <a:p>
            <a:pPr algn="r" eaLnBrk="0" hangingPunct="0">
              <a:spcBef>
                <a:spcPct val="50000"/>
              </a:spcBef>
            </a:pPr>
            <a:r>
              <a:rPr lang="en-US" sz="1400" dirty="0" smtClean="0">
                <a:solidFill>
                  <a:schemeClr val="bg1"/>
                </a:solidFill>
                <a:latin typeface="Tahoma" pitchFamily="34" charset="0"/>
              </a:rPr>
              <a:t>Office of the Attorney General, Maryland Division of Securities</a:t>
            </a:r>
            <a:endParaRPr lang="en-US" sz="1400" dirty="0">
              <a:solidFill>
                <a:schemeClr val="bg1"/>
              </a:solidFill>
              <a:latin typeface="Tahoma" pitchFamily="34" charset="0"/>
            </a:endParaRPr>
          </a:p>
        </p:txBody>
      </p:sp>
    </p:spTree>
    <p:extLst>
      <p:ext uri="{BB962C8B-B14F-4D97-AF65-F5344CB8AC3E}">
        <p14:creationId xmlns:p14="http://schemas.microsoft.com/office/powerpoint/2010/main" val="29812409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Field Examinations</a:t>
            </a:r>
            <a:endParaRPr lang="en-US" dirty="0"/>
          </a:p>
        </p:txBody>
      </p:sp>
      <p:sp>
        <p:nvSpPr>
          <p:cNvPr id="3" name="Content Placeholder 2"/>
          <p:cNvSpPr>
            <a:spLocks noGrp="1"/>
          </p:cNvSpPr>
          <p:nvPr>
            <p:ph idx="1"/>
          </p:nvPr>
        </p:nvSpPr>
        <p:spPr/>
        <p:txBody>
          <a:bodyPr/>
          <a:lstStyle/>
          <a:p>
            <a:r>
              <a:rPr lang="en-US" dirty="0"/>
              <a:t>Pursuant to section 11-411 of Maryland Securities Act, the books and records that are required to be maintained by investment advisers are subject to reasonable periodic, special, or other examinations</a:t>
            </a:r>
          </a:p>
          <a:p>
            <a:endParaRPr lang="en-US" dirty="0"/>
          </a:p>
          <a:p>
            <a:r>
              <a:rPr lang="en-US" dirty="0"/>
              <a:t>Examinations may be for cause, but the vast majority are routine</a:t>
            </a:r>
          </a:p>
          <a:p>
            <a:endParaRPr lang="en-US" dirty="0"/>
          </a:p>
          <a:p>
            <a:r>
              <a:rPr lang="en-US" dirty="0"/>
              <a:t>Exams are always unannounced</a:t>
            </a:r>
          </a:p>
          <a:p>
            <a:endParaRPr lang="en-US" dirty="0"/>
          </a:p>
        </p:txBody>
      </p:sp>
      <p:sp>
        <p:nvSpPr>
          <p:cNvPr id="4" name="Date Placeholder 3"/>
          <p:cNvSpPr>
            <a:spLocks noGrp="1"/>
          </p:cNvSpPr>
          <p:nvPr>
            <p:ph type="dt" sz="half" idx="10"/>
          </p:nvPr>
        </p:nvSpPr>
        <p:spPr/>
        <p:txBody>
          <a:bodyPr/>
          <a:lstStyle/>
          <a:p>
            <a:fld id="{B11D738E-8962-435F-8C43-147B8DD7E819}" type="datetime1">
              <a:rPr lang="en-US" smtClean="0"/>
              <a:t>5/5/2016</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23</a:t>
            </a:fld>
            <a:endParaRPr lang="en-US"/>
          </a:p>
        </p:txBody>
      </p:sp>
      <p:sp>
        <p:nvSpPr>
          <p:cNvPr id="7" name="Text Box 3"/>
          <p:cNvSpPr txBox="1">
            <a:spLocks noChangeArrowheads="1"/>
          </p:cNvSpPr>
          <p:nvPr/>
        </p:nvSpPr>
        <p:spPr bwMode="auto">
          <a:xfrm>
            <a:off x="152400" y="6324600"/>
            <a:ext cx="8839200" cy="304800"/>
          </a:xfrm>
          <a:prstGeom prst="rect">
            <a:avLst/>
          </a:prstGeom>
          <a:solidFill>
            <a:schemeClr val="accent1"/>
          </a:solidFill>
          <a:ln w="9525">
            <a:noFill/>
            <a:miter lim="800000"/>
            <a:headEnd/>
            <a:tailEnd/>
          </a:ln>
        </p:spPr>
        <p:txBody>
          <a:bodyPr>
            <a:spAutoFit/>
          </a:bodyPr>
          <a:lstStyle/>
          <a:p>
            <a:pPr algn="r" eaLnBrk="0" hangingPunct="0">
              <a:spcBef>
                <a:spcPct val="50000"/>
              </a:spcBef>
            </a:pPr>
            <a:r>
              <a:rPr lang="en-US" sz="1400" dirty="0" smtClean="0">
                <a:solidFill>
                  <a:schemeClr val="bg1"/>
                </a:solidFill>
                <a:latin typeface="Tahoma" pitchFamily="34" charset="0"/>
              </a:rPr>
              <a:t>Office of the Attorney General, Maryland Division of Securities</a:t>
            </a:r>
            <a:endParaRPr lang="en-US" sz="1400" dirty="0">
              <a:solidFill>
                <a:schemeClr val="bg1"/>
              </a:solidFill>
              <a:latin typeface="Tahoma" pitchFamily="34" charset="0"/>
            </a:endParaRPr>
          </a:p>
        </p:txBody>
      </p:sp>
    </p:spTree>
    <p:extLst>
      <p:ext uri="{BB962C8B-B14F-4D97-AF65-F5344CB8AC3E}">
        <p14:creationId xmlns:p14="http://schemas.microsoft.com/office/powerpoint/2010/main" val="25056823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Initial Registration Process</a:t>
            </a:r>
          </a:p>
        </p:txBody>
      </p:sp>
      <p:sp>
        <p:nvSpPr>
          <p:cNvPr id="3" name="Content Placeholder 2"/>
          <p:cNvSpPr>
            <a:spLocks noGrp="1"/>
          </p:cNvSpPr>
          <p:nvPr>
            <p:ph idx="1"/>
          </p:nvPr>
        </p:nvSpPr>
        <p:spPr/>
        <p:txBody>
          <a:bodyPr>
            <a:normAutofit fontScale="92500" lnSpcReduction="10000"/>
          </a:bodyPr>
          <a:lstStyle/>
          <a:p>
            <a:r>
              <a:rPr lang="en-US" dirty="0"/>
              <a:t>File Form ADV </a:t>
            </a:r>
            <a:r>
              <a:rPr lang="en-US" dirty="0" smtClean="0"/>
              <a:t>with Maryland through </a:t>
            </a:r>
            <a:r>
              <a:rPr lang="en-US" dirty="0"/>
              <a:t>the IARD </a:t>
            </a:r>
            <a:r>
              <a:rPr lang="en-US" dirty="0" smtClean="0"/>
              <a:t>system</a:t>
            </a:r>
          </a:p>
          <a:p>
            <a:pPr lvl="1"/>
            <a:r>
              <a:rPr lang="en-US" dirty="0" smtClean="0"/>
              <a:t>Choose “Apply for registration as an investment adviser with one or more states” link</a:t>
            </a:r>
            <a:endParaRPr lang="en-US" dirty="0"/>
          </a:p>
          <a:p>
            <a:pPr lvl="1"/>
            <a:r>
              <a:rPr lang="en-US" dirty="0"/>
              <a:t>Must check Maryland box in Item 1 of Form ADV Part </a:t>
            </a:r>
            <a:r>
              <a:rPr lang="en-US" dirty="0" smtClean="0"/>
              <a:t>1B</a:t>
            </a:r>
          </a:p>
          <a:p>
            <a:pPr lvl="1"/>
            <a:r>
              <a:rPr lang="en-US" dirty="0" smtClean="0"/>
              <a:t>For guidance, visit </a:t>
            </a:r>
            <a:r>
              <a:rPr lang="en-US" dirty="0" smtClean="0">
                <a:hlinkClick r:id="rId2"/>
              </a:rPr>
              <a:t>www.iard.com</a:t>
            </a:r>
            <a:r>
              <a:rPr lang="en-US" dirty="0" smtClean="0"/>
              <a:t> </a:t>
            </a:r>
          </a:p>
          <a:p>
            <a:pPr lvl="1"/>
            <a:r>
              <a:rPr lang="en-US" dirty="0" smtClean="0"/>
              <a:t>For assistance, contact FINRA Call Center at 240-386-4848 or </a:t>
            </a:r>
            <a:r>
              <a:rPr lang="en-US" dirty="0" smtClean="0">
                <a:hlinkClick r:id="rId3"/>
              </a:rPr>
              <a:t>iard@finra.org</a:t>
            </a:r>
            <a:endParaRPr lang="en-US" dirty="0"/>
          </a:p>
          <a:p>
            <a:pPr marL="457200" lvl="1" indent="0">
              <a:buNone/>
            </a:pPr>
            <a:endParaRPr lang="en-US" dirty="0"/>
          </a:p>
          <a:p>
            <a:r>
              <a:rPr lang="en-US" dirty="0"/>
              <a:t>Registration Fee</a:t>
            </a:r>
          </a:p>
          <a:p>
            <a:pPr lvl="1"/>
            <a:r>
              <a:rPr lang="en-US" dirty="0"/>
              <a:t>$300 for firm</a:t>
            </a:r>
          </a:p>
          <a:p>
            <a:pPr lvl="1"/>
            <a:r>
              <a:rPr lang="en-US" dirty="0"/>
              <a:t>$50 </a:t>
            </a:r>
            <a:r>
              <a:rPr lang="en-US" dirty="0" smtClean="0"/>
              <a:t>for each investment </a:t>
            </a:r>
            <a:r>
              <a:rPr lang="en-US" dirty="0"/>
              <a:t>adviser representative</a:t>
            </a:r>
          </a:p>
          <a:p>
            <a:pPr lvl="1"/>
            <a:endParaRPr lang="en-US" dirty="0"/>
          </a:p>
          <a:p>
            <a:r>
              <a:rPr lang="en-US" dirty="0"/>
              <a:t>Maryland receives notification through the IARD</a:t>
            </a:r>
          </a:p>
          <a:p>
            <a:pPr marL="0" indent="0">
              <a:buNone/>
            </a:pPr>
            <a:endParaRPr lang="en-US" dirty="0"/>
          </a:p>
          <a:p>
            <a:r>
              <a:rPr lang="en-US" dirty="0"/>
              <a:t>Maryland sends form letter requesting additional information to complete the application</a:t>
            </a:r>
          </a:p>
          <a:p>
            <a:endParaRPr lang="en-US" dirty="0"/>
          </a:p>
        </p:txBody>
      </p:sp>
      <p:sp>
        <p:nvSpPr>
          <p:cNvPr id="4" name="Date Placeholder 3"/>
          <p:cNvSpPr>
            <a:spLocks noGrp="1"/>
          </p:cNvSpPr>
          <p:nvPr>
            <p:ph type="dt" sz="half" idx="10"/>
          </p:nvPr>
        </p:nvSpPr>
        <p:spPr/>
        <p:txBody>
          <a:bodyPr/>
          <a:lstStyle/>
          <a:p>
            <a:fld id="{B11D738E-8962-435F-8C43-147B8DD7E819}" type="datetime1">
              <a:rPr lang="en-US" smtClean="0"/>
              <a:t>5/5/2016</a:t>
            </a:fld>
            <a:endParaRPr lang="en-US"/>
          </a:p>
        </p:txBody>
      </p:sp>
      <p:sp>
        <p:nvSpPr>
          <p:cNvPr id="5" name="Footer Placeholder 4"/>
          <p:cNvSpPr>
            <a:spLocks noGrp="1"/>
          </p:cNvSpPr>
          <p:nvPr>
            <p:ph type="ftr" sz="quarter" idx="11"/>
          </p:nvPr>
        </p:nvSpPr>
        <p:spPr/>
        <p:txBody>
          <a:bodyPr/>
          <a:lstStyle/>
          <a:p>
            <a:r>
              <a:rPr lang="en-US" dirty="0" smtClean="0"/>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3</a:t>
            </a:fld>
            <a:endParaRPr lang="en-US"/>
          </a:p>
        </p:txBody>
      </p:sp>
      <p:sp>
        <p:nvSpPr>
          <p:cNvPr id="7" name="Text Box 3"/>
          <p:cNvSpPr txBox="1">
            <a:spLocks noChangeArrowheads="1"/>
          </p:cNvSpPr>
          <p:nvPr/>
        </p:nvSpPr>
        <p:spPr bwMode="auto">
          <a:xfrm>
            <a:off x="152400" y="6324600"/>
            <a:ext cx="8839200" cy="304800"/>
          </a:xfrm>
          <a:prstGeom prst="rect">
            <a:avLst/>
          </a:prstGeom>
          <a:solidFill>
            <a:schemeClr val="accent1"/>
          </a:solidFill>
          <a:ln w="9525">
            <a:noFill/>
            <a:miter lim="800000"/>
            <a:headEnd/>
            <a:tailEnd/>
          </a:ln>
        </p:spPr>
        <p:txBody>
          <a:bodyPr>
            <a:spAutoFit/>
          </a:bodyPr>
          <a:lstStyle/>
          <a:p>
            <a:pPr algn="r" eaLnBrk="0" hangingPunct="0">
              <a:spcBef>
                <a:spcPct val="50000"/>
              </a:spcBef>
            </a:pPr>
            <a:r>
              <a:rPr lang="en-US" sz="1400" dirty="0" smtClean="0">
                <a:solidFill>
                  <a:schemeClr val="bg1"/>
                </a:solidFill>
                <a:latin typeface="Tahoma" pitchFamily="34" charset="0"/>
              </a:rPr>
              <a:t>Office of the Attorney General, Maryland Division of Securities</a:t>
            </a:r>
            <a:endParaRPr lang="en-US" sz="1400" dirty="0">
              <a:solidFill>
                <a:schemeClr val="bg1"/>
              </a:solidFill>
              <a:latin typeface="Tahoma" pitchFamily="34" charset="0"/>
            </a:endParaRPr>
          </a:p>
        </p:txBody>
      </p:sp>
    </p:spTree>
    <p:extLst>
      <p:ext uri="{BB962C8B-B14F-4D97-AF65-F5344CB8AC3E}">
        <p14:creationId xmlns:p14="http://schemas.microsoft.com/office/powerpoint/2010/main" val="3689077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Initial Registration Process</a:t>
            </a:r>
          </a:p>
        </p:txBody>
      </p:sp>
      <p:sp>
        <p:nvSpPr>
          <p:cNvPr id="3" name="Content Placeholder 2"/>
          <p:cNvSpPr>
            <a:spLocks noGrp="1"/>
          </p:cNvSpPr>
          <p:nvPr>
            <p:ph idx="1"/>
          </p:nvPr>
        </p:nvSpPr>
        <p:spPr/>
        <p:txBody>
          <a:bodyPr>
            <a:normAutofit lnSpcReduction="10000"/>
          </a:bodyPr>
          <a:lstStyle/>
          <a:p>
            <a:r>
              <a:rPr lang="en-US" dirty="0"/>
              <a:t>Complete application consists of:</a:t>
            </a:r>
          </a:p>
          <a:p>
            <a:pPr lvl="1"/>
            <a:r>
              <a:rPr lang="en-US" dirty="0"/>
              <a:t>Form ADV</a:t>
            </a:r>
          </a:p>
          <a:p>
            <a:pPr lvl="2"/>
            <a:r>
              <a:rPr lang="en-US" dirty="0"/>
              <a:t>Part 1A</a:t>
            </a:r>
          </a:p>
          <a:p>
            <a:pPr lvl="2"/>
            <a:r>
              <a:rPr lang="en-US" dirty="0"/>
              <a:t>Part </a:t>
            </a:r>
            <a:r>
              <a:rPr lang="en-US" dirty="0" smtClean="0"/>
              <a:t>1B – state only section</a:t>
            </a:r>
            <a:endParaRPr lang="en-US" dirty="0"/>
          </a:p>
          <a:p>
            <a:pPr lvl="2"/>
            <a:r>
              <a:rPr lang="en-US" dirty="0"/>
              <a:t>Part 2A firm brochure</a:t>
            </a:r>
          </a:p>
          <a:p>
            <a:pPr lvl="2"/>
            <a:r>
              <a:rPr lang="en-US" dirty="0"/>
              <a:t>Part 2B brochures for each supervised person</a:t>
            </a:r>
          </a:p>
          <a:p>
            <a:pPr lvl="2"/>
            <a:r>
              <a:rPr lang="en-US" dirty="0"/>
              <a:t>Appendix 1, only if sponsoring wrap fee program</a:t>
            </a:r>
          </a:p>
          <a:p>
            <a:pPr marL="457200" lvl="1" indent="0">
              <a:buNone/>
            </a:pPr>
            <a:endParaRPr lang="en-US" dirty="0"/>
          </a:p>
          <a:p>
            <a:pPr lvl="1"/>
            <a:r>
              <a:rPr lang="en-US" dirty="0"/>
              <a:t>Sample copy of each advisory </a:t>
            </a:r>
            <a:r>
              <a:rPr lang="en-US" dirty="0" smtClean="0"/>
              <a:t>contract </a:t>
            </a:r>
            <a:r>
              <a:rPr lang="en-US" dirty="0"/>
              <a:t>used</a:t>
            </a:r>
          </a:p>
          <a:p>
            <a:pPr lvl="1"/>
            <a:endParaRPr lang="en-US" dirty="0"/>
          </a:p>
          <a:p>
            <a:pPr lvl="1"/>
            <a:r>
              <a:rPr lang="en-US" dirty="0"/>
              <a:t>For advisers with custody, copy of most recent </a:t>
            </a:r>
            <a:r>
              <a:rPr lang="en-US" dirty="0" smtClean="0"/>
              <a:t>balance sheet</a:t>
            </a:r>
          </a:p>
          <a:p>
            <a:pPr lvl="1"/>
            <a:endParaRPr lang="en-US" dirty="0"/>
          </a:p>
          <a:p>
            <a:pPr lvl="1"/>
            <a:r>
              <a:rPr lang="en-US" dirty="0"/>
              <a:t>Evidence that firm’s principal satisfies examination requirement</a:t>
            </a:r>
          </a:p>
          <a:p>
            <a:pPr lvl="1"/>
            <a:endParaRPr lang="en-US" dirty="0"/>
          </a:p>
          <a:p>
            <a:pPr lvl="1"/>
            <a:r>
              <a:rPr lang="en-US" dirty="0"/>
              <a:t>Any other information that Commissioner may reasonably require</a:t>
            </a:r>
          </a:p>
          <a:p>
            <a:endParaRPr lang="en-US" dirty="0"/>
          </a:p>
        </p:txBody>
      </p:sp>
      <p:sp>
        <p:nvSpPr>
          <p:cNvPr id="4" name="Date Placeholder 3"/>
          <p:cNvSpPr>
            <a:spLocks noGrp="1"/>
          </p:cNvSpPr>
          <p:nvPr>
            <p:ph type="dt" sz="half" idx="10"/>
          </p:nvPr>
        </p:nvSpPr>
        <p:spPr/>
        <p:txBody>
          <a:bodyPr/>
          <a:lstStyle/>
          <a:p>
            <a:fld id="{B11D738E-8962-435F-8C43-147B8DD7E819}" type="datetime1">
              <a:rPr lang="en-US" smtClean="0"/>
              <a:t>5/5/2016</a:t>
            </a:fld>
            <a:endParaRPr lang="en-US"/>
          </a:p>
        </p:txBody>
      </p:sp>
      <p:sp>
        <p:nvSpPr>
          <p:cNvPr id="5" name="Footer Placeholder 4"/>
          <p:cNvSpPr>
            <a:spLocks noGrp="1"/>
          </p:cNvSpPr>
          <p:nvPr>
            <p:ph type="ftr" sz="quarter" idx="11"/>
          </p:nvPr>
        </p:nvSpPr>
        <p:spPr/>
        <p:txBody>
          <a:bodyPr/>
          <a:lstStyle/>
          <a:p>
            <a:r>
              <a:rPr lang="en-US" dirty="0" smtClean="0"/>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4</a:t>
            </a:fld>
            <a:endParaRPr lang="en-US"/>
          </a:p>
        </p:txBody>
      </p:sp>
      <p:sp>
        <p:nvSpPr>
          <p:cNvPr id="7" name="Text Box 3"/>
          <p:cNvSpPr txBox="1">
            <a:spLocks noChangeArrowheads="1"/>
          </p:cNvSpPr>
          <p:nvPr/>
        </p:nvSpPr>
        <p:spPr bwMode="auto">
          <a:xfrm>
            <a:off x="152400" y="6324600"/>
            <a:ext cx="8839200" cy="304800"/>
          </a:xfrm>
          <a:prstGeom prst="rect">
            <a:avLst/>
          </a:prstGeom>
          <a:solidFill>
            <a:schemeClr val="accent1"/>
          </a:solidFill>
          <a:ln w="9525">
            <a:noFill/>
            <a:miter lim="800000"/>
            <a:headEnd/>
            <a:tailEnd/>
          </a:ln>
        </p:spPr>
        <p:txBody>
          <a:bodyPr>
            <a:spAutoFit/>
          </a:bodyPr>
          <a:lstStyle/>
          <a:p>
            <a:pPr algn="r" eaLnBrk="0" hangingPunct="0">
              <a:spcBef>
                <a:spcPct val="50000"/>
              </a:spcBef>
            </a:pPr>
            <a:r>
              <a:rPr lang="en-US" sz="1400" dirty="0" smtClean="0">
                <a:solidFill>
                  <a:schemeClr val="bg1"/>
                </a:solidFill>
                <a:latin typeface="Tahoma" pitchFamily="34" charset="0"/>
              </a:rPr>
              <a:t>Office of the Attorney General, Maryland Division of Securities</a:t>
            </a:r>
            <a:endParaRPr lang="en-US" sz="1400" dirty="0">
              <a:solidFill>
                <a:schemeClr val="bg1"/>
              </a:solidFill>
              <a:latin typeface="Tahoma" pitchFamily="34" charset="0"/>
            </a:endParaRPr>
          </a:p>
        </p:txBody>
      </p:sp>
    </p:spTree>
    <p:extLst>
      <p:ext uri="{BB962C8B-B14F-4D97-AF65-F5344CB8AC3E}">
        <p14:creationId xmlns:p14="http://schemas.microsoft.com/office/powerpoint/2010/main" val="28822419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Initial Registration Process</a:t>
            </a:r>
          </a:p>
        </p:txBody>
      </p:sp>
      <p:sp>
        <p:nvSpPr>
          <p:cNvPr id="3" name="Content Placeholder 2"/>
          <p:cNvSpPr>
            <a:spLocks noGrp="1"/>
          </p:cNvSpPr>
          <p:nvPr>
            <p:ph idx="1"/>
          </p:nvPr>
        </p:nvSpPr>
        <p:spPr/>
        <p:txBody>
          <a:bodyPr>
            <a:normAutofit lnSpcReduction="10000"/>
          </a:bodyPr>
          <a:lstStyle/>
          <a:p>
            <a:r>
              <a:rPr lang="en-US" dirty="0"/>
              <a:t>Investment Adviser Representatives</a:t>
            </a:r>
          </a:p>
          <a:p>
            <a:pPr lvl="1"/>
            <a:r>
              <a:rPr lang="en-US" dirty="0"/>
              <a:t>Unless IA firm is a one-person operation, IA firm must also submit an application on behalf of each Investment Adviser Representative (IAR)</a:t>
            </a:r>
          </a:p>
          <a:p>
            <a:pPr lvl="1"/>
            <a:endParaRPr lang="en-US" dirty="0"/>
          </a:p>
          <a:p>
            <a:pPr lvl="1"/>
            <a:r>
              <a:rPr lang="en-US" dirty="0"/>
              <a:t>Application for IAR consists of:</a:t>
            </a:r>
          </a:p>
          <a:p>
            <a:pPr lvl="2"/>
            <a:r>
              <a:rPr lang="en-US" dirty="0"/>
              <a:t>Form U4</a:t>
            </a:r>
          </a:p>
          <a:p>
            <a:pPr lvl="2"/>
            <a:r>
              <a:rPr lang="en-US" dirty="0"/>
              <a:t>$50 registration fee</a:t>
            </a:r>
          </a:p>
          <a:p>
            <a:pPr lvl="2"/>
            <a:r>
              <a:rPr lang="en-US" dirty="0"/>
              <a:t>Evidence that individual satisfies examination requirement</a:t>
            </a:r>
          </a:p>
          <a:p>
            <a:pPr lvl="2"/>
            <a:endParaRPr lang="en-US" dirty="0"/>
          </a:p>
          <a:p>
            <a:pPr lvl="1"/>
            <a:r>
              <a:rPr lang="en-US" dirty="0"/>
              <a:t>Application should be filed electronically through the CRD</a:t>
            </a:r>
          </a:p>
          <a:p>
            <a:pPr lvl="2"/>
            <a:endParaRPr lang="en-US" dirty="0"/>
          </a:p>
          <a:p>
            <a:r>
              <a:rPr lang="en-US" dirty="0"/>
              <a:t>Examination Requirement</a:t>
            </a:r>
          </a:p>
          <a:p>
            <a:pPr lvl="1"/>
            <a:r>
              <a:rPr lang="en-US" dirty="0"/>
              <a:t>Valid exam (Series 65 or Series 7 and Series 66)</a:t>
            </a:r>
          </a:p>
          <a:p>
            <a:pPr lvl="1"/>
            <a:r>
              <a:rPr lang="en-US" dirty="0"/>
              <a:t>Designation in good standing (CFP, PFS, </a:t>
            </a:r>
            <a:r>
              <a:rPr lang="en-US" dirty="0" err="1"/>
              <a:t>ChFC</a:t>
            </a:r>
            <a:r>
              <a:rPr lang="en-US" dirty="0"/>
              <a:t>, CIC, or CFA)</a:t>
            </a:r>
          </a:p>
          <a:p>
            <a:pPr lvl="1"/>
            <a:r>
              <a:rPr lang="en-US" dirty="0"/>
              <a:t>Request waiver from exam based upon education/experience</a:t>
            </a:r>
          </a:p>
          <a:p>
            <a:endParaRPr lang="en-US" dirty="0"/>
          </a:p>
        </p:txBody>
      </p:sp>
      <p:sp>
        <p:nvSpPr>
          <p:cNvPr id="4" name="Date Placeholder 3"/>
          <p:cNvSpPr>
            <a:spLocks noGrp="1"/>
          </p:cNvSpPr>
          <p:nvPr>
            <p:ph type="dt" sz="half" idx="10"/>
          </p:nvPr>
        </p:nvSpPr>
        <p:spPr/>
        <p:txBody>
          <a:bodyPr/>
          <a:lstStyle/>
          <a:p>
            <a:fld id="{B11D738E-8962-435F-8C43-147B8DD7E819}" type="datetime1">
              <a:rPr lang="en-US" smtClean="0"/>
              <a:t>5/5/2016</a:t>
            </a:fld>
            <a:endParaRPr lang="en-US"/>
          </a:p>
        </p:txBody>
      </p:sp>
      <p:sp>
        <p:nvSpPr>
          <p:cNvPr id="5" name="Footer Placeholder 4"/>
          <p:cNvSpPr>
            <a:spLocks noGrp="1"/>
          </p:cNvSpPr>
          <p:nvPr>
            <p:ph type="ftr" sz="quarter" idx="11"/>
          </p:nvPr>
        </p:nvSpPr>
        <p:spPr/>
        <p:txBody>
          <a:bodyPr/>
          <a:lstStyle/>
          <a:p>
            <a:r>
              <a:rPr lang="en-US" dirty="0" smtClean="0"/>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5</a:t>
            </a:fld>
            <a:endParaRPr lang="en-US"/>
          </a:p>
        </p:txBody>
      </p:sp>
      <p:sp>
        <p:nvSpPr>
          <p:cNvPr id="7" name="Text Box 3"/>
          <p:cNvSpPr txBox="1">
            <a:spLocks noChangeArrowheads="1"/>
          </p:cNvSpPr>
          <p:nvPr/>
        </p:nvSpPr>
        <p:spPr bwMode="auto">
          <a:xfrm>
            <a:off x="152400" y="6324600"/>
            <a:ext cx="8839200" cy="304800"/>
          </a:xfrm>
          <a:prstGeom prst="rect">
            <a:avLst/>
          </a:prstGeom>
          <a:solidFill>
            <a:schemeClr val="accent1"/>
          </a:solidFill>
          <a:ln w="9525">
            <a:noFill/>
            <a:miter lim="800000"/>
            <a:headEnd/>
            <a:tailEnd/>
          </a:ln>
        </p:spPr>
        <p:txBody>
          <a:bodyPr>
            <a:spAutoFit/>
          </a:bodyPr>
          <a:lstStyle/>
          <a:p>
            <a:pPr algn="r" eaLnBrk="0" hangingPunct="0">
              <a:spcBef>
                <a:spcPct val="50000"/>
              </a:spcBef>
            </a:pPr>
            <a:r>
              <a:rPr lang="en-US" sz="1400" dirty="0" smtClean="0">
                <a:solidFill>
                  <a:schemeClr val="bg1"/>
                </a:solidFill>
                <a:latin typeface="Tahoma" pitchFamily="34" charset="0"/>
              </a:rPr>
              <a:t>Office of the Attorney General, Maryland Division of Securities</a:t>
            </a:r>
            <a:endParaRPr lang="en-US" sz="1400" dirty="0">
              <a:solidFill>
                <a:schemeClr val="bg1"/>
              </a:solidFill>
              <a:latin typeface="Tahoma" pitchFamily="34" charset="0"/>
            </a:endParaRPr>
          </a:p>
        </p:txBody>
      </p:sp>
    </p:spTree>
    <p:extLst>
      <p:ext uri="{BB962C8B-B14F-4D97-AF65-F5344CB8AC3E}">
        <p14:creationId xmlns:p14="http://schemas.microsoft.com/office/powerpoint/2010/main" val="11845283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Initial Registration Process</a:t>
            </a:r>
          </a:p>
        </p:txBody>
      </p:sp>
      <p:sp>
        <p:nvSpPr>
          <p:cNvPr id="3" name="Content Placeholder 2"/>
          <p:cNvSpPr>
            <a:spLocks noGrp="1"/>
          </p:cNvSpPr>
          <p:nvPr>
            <p:ph idx="1"/>
          </p:nvPr>
        </p:nvSpPr>
        <p:spPr/>
        <p:txBody>
          <a:bodyPr>
            <a:normAutofit lnSpcReduction="10000"/>
          </a:bodyPr>
          <a:lstStyle/>
          <a:p>
            <a:r>
              <a:rPr lang="en-US" dirty="0"/>
              <a:t>Once a complete application is received, the Division will review the application</a:t>
            </a:r>
          </a:p>
          <a:p>
            <a:pPr lvl="1"/>
            <a:r>
              <a:rPr lang="en-US" dirty="0"/>
              <a:t>30-day statutory review requirement</a:t>
            </a:r>
          </a:p>
          <a:p>
            <a:pPr lvl="1"/>
            <a:r>
              <a:rPr lang="en-US" dirty="0"/>
              <a:t>Application is reviewed for compliance with Maryland law</a:t>
            </a:r>
          </a:p>
          <a:p>
            <a:pPr lvl="1"/>
            <a:r>
              <a:rPr lang="en-US" dirty="0"/>
              <a:t>Goal is to ensure that your firm is in compliance on day one</a:t>
            </a:r>
          </a:p>
          <a:p>
            <a:pPr marL="457200" lvl="1" indent="0">
              <a:buNone/>
            </a:pPr>
            <a:endParaRPr lang="en-US" dirty="0"/>
          </a:p>
          <a:p>
            <a:r>
              <a:rPr lang="en-US" dirty="0"/>
              <a:t>Review of application typically results in issuance of deficiency letter(s)</a:t>
            </a:r>
          </a:p>
          <a:p>
            <a:pPr lvl="1"/>
            <a:r>
              <a:rPr lang="en-US" dirty="0"/>
              <a:t>Sent by e-mail </a:t>
            </a:r>
          </a:p>
          <a:p>
            <a:endParaRPr lang="en-US" dirty="0"/>
          </a:p>
          <a:p>
            <a:r>
              <a:rPr lang="en-US" dirty="0"/>
              <a:t>Adviser has 30 days to respond to deficiency letter(s)</a:t>
            </a:r>
          </a:p>
          <a:p>
            <a:pPr lvl="1"/>
            <a:r>
              <a:rPr lang="en-US" dirty="0"/>
              <a:t>Provide Division with highlighted changes</a:t>
            </a:r>
          </a:p>
          <a:p>
            <a:endParaRPr lang="en-US" dirty="0"/>
          </a:p>
        </p:txBody>
      </p:sp>
      <p:sp>
        <p:nvSpPr>
          <p:cNvPr id="4" name="Date Placeholder 3"/>
          <p:cNvSpPr>
            <a:spLocks noGrp="1"/>
          </p:cNvSpPr>
          <p:nvPr>
            <p:ph type="dt" sz="half" idx="10"/>
          </p:nvPr>
        </p:nvSpPr>
        <p:spPr/>
        <p:txBody>
          <a:bodyPr/>
          <a:lstStyle/>
          <a:p>
            <a:fld id="{B11D738E-8962-435F-8C43-147B8DD7E819}" type="datetime1">
              <a:rPr lang="en-US" smtClean="0"/>
              <a:t>5/5/2016</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6</a:t>
            </a:fld>
            <a:endParaRPr lang="en-US"/>
          </a:p>
        </p:txBody>
      </p:sp>
      <p:sp>
        <p:nvSpPr>
          <p:cNvPr id="7" name="Text Box 3"/>
          <p:cNvSpPr txBox="1">
            <a:spLocks noChangeArrowheads="1"/>
          </p:cNvSpPr>
          <p:nvPr/>
        </p:nvSpPr>
        <p:spPr bwMode="auto">
          <a:xfrm>
            <a:off x="152400" y="6324600"/>
            <a:ext cx="8839200" cy="304800"/>
          </a:xfrm>
          <a:prstGeom prst="rect">
            <a:avLst/>
          </a:prstGeom>
          <a:solidFill>
            <a:schemeClr val="accent1"/>
          </a:solidFill>
          <a:ln w="9525">
            <a:noFill/>
            <a:miter lim="800000"/>
            <a:headEnd/>
            <a:tailEnd/>
          </a:ln>
        </p:spPr>
        <p:txBody>
          <a:bodyPr>
            <a:spAutoFit/>
          </a:bodyPr>
          <a:lstStyle/>
          <a:p>
            <a:pPr algn="r" eaLnBrk="0" hangingPunct="0">
              <a:spcBef>
                <a:spcPct val="50000"/>
              </a:spcBef>
            </a:pPr>
            <a:r>
              <a:rPr lang="en-US" sz="1400" dirty="0" smtClean="0">
                <a:solidFill>
                  <a:schemeClr val="bg1"/>
                </a:solidFill>
                <a:latin typeface="Tahoma" pitchFamily="34" charset="0"/>
              </a:rPr>
              <a:t>Office of the Attorney General, Maryland Division of Securities</a:t>
            </a:r>
            <a:endParaRPr lang="en-US" sz="1400" dirty="0">
              <a:solidFill>
                <a:schemeClr val="bg1"/>
              </a:solidFill>
              <a:latin typeface="Tahoma" pitchFamily="34" charset="0"/>
            </a:endParaRPr>
          </a:p>
        </p:txBody>
      </p:sp>
    </p:spTree>
    <p:extLst>
      <p:ext uri="{BB962C8B-B14F-4D97-AF65-F5344CB8AC3E}">
        <p14:creationId xmlns:p14="http://schemas.microsoft.com/office/powerpoint/2010/main" val="28147491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Initial Registration Process</a:t>
            </a:r>
          </a:p>
        </p:txBody>
      </p:sp>
      <p:sp>
        <p:nvSpPr>
          <p:cNvPr id="3" name="Content Placeholder 2"/>
          <p:cNvSpPr>
            <a:spLocks noGrp="1"/>
          </p:cNvSpPr>
          <p:nvPr>
            <p:ph idx="1"/>
          </p:nvPr>
        </p:nvSpPr>
        <p:spPr/>
        <p:txBody>
          <a:bodyPr>
            <a:normAutofit lnSpcReduction="10000"/>
          </a:bodyPr>
          <a:lstStyle/>
          <a:p>
            <a:r>
              <a:rPr lang="en-US" dirty="0"/>
              <a:t>Deficiencies may include:</a:t>
            </a:r>
          </a:p>
          <a:p>
            <a:pPr lvl="1"/>
            <a:r>
              <a:rPr lang="en-US" dirty="0"/>
              <a:t>Inconsistencies in responses to similar items found on Parts 1 and Part 2 of </a:t>
            </a:r>
            <a:r>
              <a:rPr lang="en-US" dirty="0" smtClean="0"/>
              <a:t>Form ADV</a:t>
            </a:r>
          </a:p>
          <a:p>
            <a:pPr lvl="2"/>
            <a:r>
              <a:rPr lang="en-US" dirty="0" smtClean="0"/>
              <a:t>For example, </a:t>
            </a:r>
          </a:p>
          <a:p>
            <a:pPr lvl="3"/>
            <a:r>
              <a:rPr lang="en-US" dirty="0" smtClean="0"/>
              <a:t>Item 8C of Part 1A indicates that the adviser does not have investment discretion, but the adviser then discusses its discretionary authority in Item 16 of Part 2A</a:t>
            </a:r>
          </a:p>
          <a:p>
            <a:pPr lvl="3"/>
            <a:endParaRPr lang="en-US" dirty="0"/>
          </a:p>
          <a:p>
            <a:pPr lvl="1"/>
            <a:r>
              <a:rPr lang="en-US" dirty="0"/>
              <a:t>Inadequate or incomplete disclosures to Part 2 </a:t>
            </a:r>
            <a:r>
              <a:rPr lang="en-US" dirty="0" smtClean="0"/>
              <a:t>items</a:t>
            </a:r>
          </a:p>
          <a:p>
            <a:pPr lvl="2"/>
            <a:r>
              <a:rPr lang="en-US" dirty="0" smtClean="0"/>
              <a:t>For example, </a:t>
            </a:r>
          </a:p>
          <a:p>
            <a:pPr lvl="3"/>
            <a:r>
              <a:rPr lang="en-US" dirty="0" smtClean="0"/>
              <a:t>In response to Item 11 of Part 2A, adviser discloses that it buys and sells the same securities that it recommends to clients, but does not discuss the conflicts of interest associated with this practice</a:t>
            </a:r>
          </a:p>
          <a:p>
            <a:pPr marL="457200" lvl="1" indent="0">
              <a:buNone/>
            </a:pPr>
            <a:endParaRPr lang="en-US" dirty="0"/>
          </a:p>
          <a:p>
            <a:pPr lvl="1"/>
            <a:r>
              <a:rPr lang="en-US" dirty="0"/>
              <a:t>Failing to submit Part 2B brochure(s) for investment adviser representatives</a:t>
            </a:r>
          </a:p>
          <a:p>
            <a:pPr lvl="2"/>
            <a:r>
              <a:rPr lang="en-US" dirty="0"/>
              <a:t>Even one person firms must file the information required by Part 2B</a:t>
            </a:r>
          </a:p>
          <a:p>
            <a:endParaRPr lang="en-US" dirty="0"/>
          </a:p>
        </p:txBody>
      </p:sp>
      <p:sp>
        <p:nvSpPr>
          <p:cNvPr id="4" name="Date Placeholder 3"/>
          <p:cNvSpPr>
            <a:spLocks noGrp="1"/>
          </p:cNvSpPr>
          <p:nvPr>
            <p:ph type="dt" sz="half" idx="10"/>
          </p:nvPr>
        </p:nvSpPr>
        <p:spPr/>
        <p:txBody>
          <a:bodyPr/>
          <a:lstStyle/>
          <a:p>
            <a:fld id="{B11D738E-8962-435F-8C43-147B8DD7E819}" type="datetime1">
              <a:rPr lang="en-US" smtClean="0"/>
              <a:t>5/5/2016</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7</a:t>
            </a:fld>
            <a:endParaRPr lang="en-US"/>
          </a:p>
        </p:txBody>
      </p:sp>
      <p:sp>
        <p:nvSpPr>
          <p:cNvPr id="7" name="Text Box 3"/>
          <p:cNvSpPr txBox="1">
            <a:spLocks noChangeArrowheads="1"/>
          </p:cNvSpPr>
          <p:nvPr/>
        </p:nvSpPr>
        <p:spPr bwMode="auto">
          <a:xfrm>
            <a:off x="152400" y="6324600"/>
            <a:ext cx="8839200" cy="304800"/>
          </a:xfrm>
          <a:prstGeom prst="rect">
            <a:avLst/>
          </a:prstGeom>
          <a:solidFill>
            <a:schemeClr val="accent1"/>
          </a:solidFill>
          <a:ln w="9525">
            <a:noFill/>
            <a:miter lim="800000"/>
            <a:headEnd/>
            <a:tailEnd/>
          </a:ln>
        </p:spPr>
        <p:txBody>
          <a:bodyPr>
            <a:spAutoFit/>
          </a:bodyPr>
          <a:lstStyle/>
          <a:p>
            <a:pPr algn="r" eaLnBrk="0" hangingPunct="0">
              <a:spcBef>
                <a:spcPct val="50000"/>
              </a:spcBef>
            </a:pPr>
            <a:r>
              <a:rPr lang="en-US" sz="1400" dirty="0" smtClean="0">
                <a:solidFill>
                  <a:schemeClr val="bg1"/>
                </a:solidFill>
                <a:latin typeface="Tahoma" pitchFamily="34" charset="0"/>
              </a:rPr>
              <a:t>Office of the Attorney General, Maryland Division of Securities</a:t>
            </a:r>
            <a:endParaRPr lang="en-US" sz="1400" dirty="0">
              <a:solidFill>
                <a:schemeClr val="bg1"/>
              </a:solidFill>
              <a:latin typeface="Tahoma" pitchFamily="34" charset="0"/>
            </a:endParaRPr>
          </a:p>
        </p:txBody>
      </p:sp>
    </p:spTree>
    <p:extLst>
      <p:ext uri="{BB962C8B-B14F-4D97-AF65-F5344CB8AC3E}">
        <p14:creationId xmlns:p14="http://schemas.microsoft.com/office/powerpoint/2010/main" val="17563558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Initial Registration Process</a:t>
            </a:r>
          </a:p>
        </p:txBody>
      </p:sp>
      <p:sp>
        <p:nvSpPr>
          <p:cNvPr id="3" name="Content Placeholder 2"/>
          <p:cNvSpPr>
            <a:spLocks noGrp="1"/>
          </p:cNvSpPr>
          <p:nvPr>
            <p:ph idx="1"/>
          </p:nvPr>
        </p:nvSpPr>
        <p:spPr/>
        <p:txBody>
          <a:bodyPr/>
          <a:lstStyle/>
          <a:p>
            <a:pPr lvl="1"/>
            <a:r>
              <a:rPr lang="en-US" dirty="0" smtClean="0"/>
              <a:t>Including prohibited language in client contracts</a:t>
            </a:r>
          </a:p>
          <a:p>
            <a:pPr lvl="2"/>
            <a:r>
              <a:rPr lang="en-US" dirty="0" smtClean="0"/>
              <a:t>Mandatory arbitration clauses</a:t>
            </a:r>
          </a:p>
          <a:p>
            <a:pPr lvl="2"/>
            <a:r>
              <a:rPr lang="en-US" dirty="0" smtClean="0"/>
              <a:t>Clauses requiring client to indemnity the adviser</a:t>
            </a:r>
          </a:p>
          <a:p>
            <a:pPr lvl="1"/>
            <a:endParaRPr lang="en-US" dirty="0"/>
          </a:p>
          <a:p>
            <a:pPr lvl="1"/>
            <a:r>
              <a:rPr lang="en-US" dirty="0" smtClean="0"/>
              <a:t>Failing to </a:t>
            </a:r>
            <a:r>
              <a:rPr lang="en-US" dirty="0"/>
              <a:t>include required </a:t>
            </a:r>
            <a:r>
              <a:rPr lang="en-US" dirty="0" smtClean="0"/>
              <a:t>disclosures </a:t>
            </a:r>
            <a:r>
              <a:rPr lang="en-US" dirty="0"/>
              <a:t>in client contracts</a:t>
            </a:r>
          </a:p>
          <a:p>
            <a:pPr lvl="2"/>
            <a:r>
              <a:rPr lang="en-US" dirty="0"/>
              <a:t>Every contract must disclose the following:</a:t>
            </a:r>
          </a:p>
          <a:p>
            <a:pPr lvl="3"/>
            <a:r>
              <a:rPr lang="en-US" dirty="0"/>
              <a:t>Description of services</a:t>
            </a:r>
          </a:p>
          <a:p>
            <a:pPr lvl="3"/>
            <a:r>
              <a:rPr lang="en-US" dirty="0"/>
              <a:t>Terms of the contract</a:t>
            </a:r>
          </a:p>
          <a:p>
            <a:pPr lvl="3"/>
            <a:r>
              <a:rPr lang="en-US" dirty="0"/>
              <a:t>Description of fees charged</a:t>
            </a:r>
          </a:p>
          <a:p>
            <a:pPr lvl="3"/>
            <a:r>
              <a:rPr lang="en-US" dirty="0"/>
              <a:t>Amount of prepaid fee to be </a:t>
            </a:r>
            <a:r>
              <a:rPr lang="en-US" dirty="0" smtClean="0"/>
              <a:t>refunded </a:t>
            </a:r>
            <a:r>
              <a:rPr lang="en-US" dirty="0"/>
              <a:t>in </a:t>
            </a:r>
            <a:r>
              <a:rPr lang="en-US" dirty="0" smtClean="0"/>
              <a:t>the event </a:t>
            </a:r>
            <a:r>
              <a:rPr lang="en-US" dirty="0"/>
              <a:t>of contract termination</a:t>
            </a:r>
          </a:p>
          <a:p>
            <a:pPr lvl="3"/>
            <a:r>
              <a:rPr lang="en-US" dirty="0"/>
              <a:t>Whether contract grants discretionary authority</a:t>
            </a:r>
          </a:p>
          <a:p>
            <a:pPr lvl="3"/>
            <a:r>
              <a:rPr lang="en-US" dirty="0"/>
              <a:t>That contract may not be assigned without consent of client</a:t>
            </a:r>
          </a:p>
          <a:p>
            <a:endParaRPr lang="en-US" dirty="0"/>
          </a:p>
        </p:txBody>
      </p:sp>
      <p:sp>
        <p:nvSpPr>
          <p:cNvPr id="4" name="Date Placeholder 3"/>
          <p:cNvSpPr>
            <a:spLocks noGrp="1"/>
          </p:cNvSpPr>
          <p:nvPr>
            <p:ph type="dt" sz="half" idx="10"/>
          </p:nvPr>
        </p:nvSpPr>
        <p:spPr/>
        <p:txBody>
          <a:bodyPr/>
          <a:lstStyle/>
          <a:p>
            <a:fld id="{B11D738E-8962-435F-8C43-147B8DD7E819}" type="datetime1">
              <a:rPr lang="en-US" smtClean="0"/>
              <a:t>5/5/2016</a:t>
            </a:fld>
            <a:endParaRPr lang="en-US"/>
          </a:p>
        </p:txBody>
      </p:sp>
      <p:sp>
        <p:nvSpPr>
          <p:cNvPr id="5" name="Footer Placeholder 4"/>
          <p:cNvSpPr>
            <a:spLocks noGrp="1"/>
          </p:cNvSpPr>
          <p:nvPr>
            <p:ph type="ftr" sz="quarter" idx="11"/>
          </p:nvPr>
        </p:nvSpPr>
        <p:spPr/>
        <p:txBody>
          <a:bodyPr/>
          <a:lstStyle/>
          <a:p>
            <a:r>
              <a:rPr lang="en-US" dirty="0" smtClean="0"/>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8</a:t>
            </a:fld>
            <a:endParaRPr lang="en-US"/>
          </a:p>
        </p:txBody>
      </p:sp>
      <p:sp>
        <p:nvSpPr>
          <p:cNvPr id="7" name="Text Box 3"/>
          <p:cNvSpPr txBox="1">
            <a:spLocks noChangeArrowheads="1"/>
          </p:cNvSpPr>
          <p:nvPr/>
        </p:nvSpPr>
        <p:spPr bwMode="auto">
          <a:xfrm>
            <a:off x="152400" y="6324600"/>
            <a:ext cx="8839200" cy="304800"/>
          </a:xfrm>
          <a:prstGeom prst="rect">
            <a:avLst/>
          </a:prstGeom>
          <a:solidFill>
            <a:schemeClr val="accent1"/>
          </a:solidFill>
          <a:ln w="9525">
            <a:noFill/>
            <a:miter lim="800000"/>
            <a:headEnd/>
            <a:tailEnd/>
          </a:ln>
        </p:spPr>
        <p:txBody>
          <a:bodyPr>
            <a:spAutoFit/>
          </a:bodyPr>
          <a:lstStyle/>
          <a:p>
            <a:pPr algn="r" eaLnBrk="0" hangingPunct="0">
              <a:spcBef>
                <a:spcPct val="50000"/>
              </a:spcBef>
            </a:pPr>
            <a:r>
              <a:rPr lang="en-US" sz="1400" dirty="0" smtClean="0">
                <a:solidFill>
                  <a:schemeClr val="bg1"/>
                </a:solidFill>
                <a:latin typeface="Tahoma" pitchFamily="34" charset="0"/>
              </a:rPr>
              <a:t>Office of the Attorney General, Maryland Division of Securities</a:t>
            </a:r>
            <a:endParaRPr lang="en-US" sz="1400" dirty="0">
              <a:solidFill>
                <a:schemeClr val="bg1"/>
              </a:solidFill>
              <a:latin typeface="Tahoma" pitchFamily="34" charset="0"/>
            </a:endParaRPr>
          </a:p>
        </p:txBody>
      </p:sp>
    </p:spTree>
    <p:extLst>
      <p:ext uri="{BB962C8B-B14F-4D97-AF65-F5344CB8AC3E}">
        <p14:creationId xmlns:p14="http://schemas.microsoft.com/office/powerpoint/2010/main" val="12427555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Initial Registration Process</a:t>
            </a:r>
          </a:p>
        </p:txBody>
      </p:sp>
      <p:sp>
        <p:nvSpPr>
          <p:cNvPr id="3" name="Content Placeholder 2"/>
          <p:cNvSpPr>
            <a:spLocks noGrp="1"/>
          </p:cNvSpPr>
          <p:nvPr>
            <p:ph idx="1"/>
          </p:nvPr>
        </p:nvSpPr>
        <p:spPr/>
        <p:txBody>
          <a:bodyPr/>
          <a:lstStyle/>
          <a:p>
            <a:r>
              <a:rPr lang="en-US" dirty="0"/>
              <a:t>Upon cure of all deficiencies, application is approved</a:t>
            </a:r>
          </a:p>
          <a:p>
            <a:pPr lvl="1"/>
            <a:r>
              <a:rPr lang="en-US" dirty="0"/>
              <a:t>Registration status of firm on the IARD will be changed to approved</a:t>
            </a:r>
          </a:p>
          <a:p>
            <a:pPr lvl="1"/>
            <a:r>
              <a:rPr lang="en-US" dirty="0"/>
              <a:t>Effective letter is sent to firm by e-mail</a:t>
            </a:r>
          </a:p>
          <a:p>
            <a:pPr marL="0" indent="0">
              <a:buNone/>
            </a:pPr>
            <a:endParaRPr lang="en-US" dirty="0"/>
          </a:p>
          <a:p>
            <a:r>
              <a:rPr lang="en-US" dirty="0"/>
              <a:t>Once application is approved, </a:t>
            </a:r>
            <a:r>
              <a:rPr lang="en-US" dirty="0" smtClean="0"/>
              <a:t>adviser should </a:t>
            </a:r>
            <a:r>
              <a:rPr lang="en-US" dirty="0"/>
              <a:t>file a Form ADV-W through the IARD to withdraw </a:t>
            </a:r>
            <a:r>
              <a:rPr lang="en-US" dirty="0" smtClean="0"/>
              <a:t>its </a:t>
            </a:r>
            <a:r>
              <a:rPr lang="en-US" dirty="0"/>
              <a:t>registration with the SEC</a:t>
            </a:r>
          </a:p>
          <a:p>
            <a:endParaRPr lang="en-US" dirty="0"/>
          </a:p>
        </p:txBody>
      </p:sp>
      <p:sp>
        <p:nvSpPr>
          <p:cNvPr id="4" name="Date Placeholder 3"/>
          <p:cNvSpPr>
            <a:spLocks noGrp="1"/>
          </p:cNvSpPr>
          <p:nvPr>
            <p:ph type="dt" sz="half" idx="10"/>
          </p:nvPr>
        </p:nvSpPr>
        <p:spPr/>
        <p:txBody>
          <a:bodyPr/>
          <a:lstStyle/>
          <a:p>
            <a:fld id="{B11D738E-8962-435F-8C43-147B8DD7E819}" type="datetime1">
              <a:rPr lang="en-US" smtClean="0"/>
              <a:t>5/5/2016</a:t>
            </a:fld>
            <a:endParaRPr lang="en-US"/>
          </a:p>
        </p:txBody>
      </p:sp>
      <p:sp>
        <p:nvSpPr>
          <p:cNvPr id="5" name="Footer Placeholder 4"/>
          <p:cNvSpPr>
            <a:spLocks noGrp="1"/>
          </p:cNvSpPr>
          <p:nvPr>
            <p:ph type="ftr" sz="quarter" idx="11"/>
          </p:nvPr>
        </p:nvSpPr>
        <p:spPr/>
        <p:txBody>
          <a:bodyPr/>
          <a:lstStyle/>
          <a:p>
            <a:r>
              <a:rPr lang="en-US" dirty="0" smtClean="0"/>
              <a:t>Footer Text</a:t>
            </a:r>
            <a:endParaRPr lang="en-US" dirty="0"/>
          </a:p>
        </p:txBody>
      </p:sp>
      <p:sp>
        <p:nvSpPr>
          <p:cNvPr id="6" name="Slide Number Placeholder 5"/>
          <p:cNvSpPr>
            <a:spLocks noGrp="1"/>
          </p:cNvSpPr>
          <p:nvPr>
            <p:ph type="sldNum" sz="quarter" idx="12"/>
          </p:nvPr>
        </p:nvSpPr>
        <p:spPr/>
        <p:txBody>
          <a:bodyPr/>
          <a:lstStyle/>
          <a:p>
            <a:fld id="{BA9B540C-44DA-4F69-89C9-7C84606640D3}" type="slidenum">
              <a:rPr lang="en-US" smtClean="0"/>
              <a:pPr/>
              <a:t>9</a:t>
            </a:fld>
            <a:endParaRPr lang="en-US"/>
          </a:p>
        </p:txBody>
      </p:sp>
      <p:sp>
        <p:nvSpPr>
          <p:cNvPr id="7" name="Text Box 3"/>
          <p:cNvSpPr txBox="1">
            <a:spLocks noChangeArrowheads="1"/>
          </p:cNvSpPr>
          <p:nvPr/>
        </p:nvSpPr>
        <p:spPr bwMode="auto">
          <a:xfrm>
            <a:off x="152400" y="6324600"/>
            <a:ext cx="8839200" cy="304800"/>
          </a:xfrm>
          <a:prstGeom prst="rect">
            <a:avLst/>
          </a:prstGeom>
          <a:solidFill>
            <a:schemeClr val="accent1"/>
          </a:solidFill>
          <a:ln w="9525">
            <a:noFill/>
            <a:miter lim="800000"/>
            <a:headEnd/>
            <a:tailEnd/>
          </a:ln>
        </p:spPr>
        <p:txBody>
          <a:bodyPr>
            <a:spAutoFit/>
          </a:bodyPr>
          <a:lstStyle/>
          <a:p>
            <a:pPr algn="r" eaLnBrk="0" hangingPunct="0">
              <a:spcBef>
                <a:spcPct val="50000"/>
              </a:spcBef>
            </a:pPr>
            <a:r>
              <a:rPr lang="en-US" sz="1400" dirty="0" smtClean="0">
                <a:solidFill>
                  <a:schemeClr val="bg1"/>
                </a:solidFill>
                <a:latin typeface="Tahoma" pitchFamily="34" charset="0"/>
              </a:rPr>
              <a:t>Office of the Attorney General, Maryland Division of Securities</a:t>
            </a:r>
            <a:endParaRPr lang="en-US" sz="1400" dirty="0">
              <a:solidFill>
                <a:schemeClr val="bg1"/>
              </a:solidFill>
              <a:latin typeface="Tahoma" pitchFamily="34" charset="0"/>
            </a:endParaRPr>
          </a:p>
        </p:txBody>
      </p:sp>
    </p:spTree>
    <p:extLst>
      <p:ext uri="{BB962C8B-B14F-4D97-AF65-F5344CB8AC3E}">
        <p14:creationId xmlns:p14="http://schemas.microsoft.com/office/powerpoint/2010/main" val="10801582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41193C8EAAFB24EACC96990DD334A9C" ma:contentTypeVersion="220" ma:contentTypeDescription="Create a new document." ma:contentTypeScope="" ma:versionID="3aa95d00f2cd3c42c6f38e74d61e3c11">
  <xsd:schema xmlns:xsd="http://www.w3.org/2001/XMLSchema" xmlns:xs="http://www.w3.org/2001/XMLSchema" xmlns:p="http://schemas.microsoft.com/office/2006/metadata/properties" xmlns:ns2="d7e130aa-ca30-4865-99a5-89368e91b7b7" targetNamespace="http://schemas.microsoft.com/office/2006/metadata/properties" ma:root="true" ma:fieldsID="f6a78befb7ca0f74be233263c42d9d86" ns2:_="">
    <xsd:import namespace="d7e130aa-ca30-4865-99a5-89368e91b7b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e130aa-ca30-4865-99a5-89368e91b7b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385D03D-58FD-4EE5-B6DF-D11B72680374}"/>
</file>

<file path=customXml/itemProps2.xml><?xml version="1.0" encoding="utf-8"?>
<ds:datastoreItem xmlns:ds="http://schemas.openxmlformats.org/officeDocument/2006/customXml" ds:itemID="{0805F0F5-E9F9-4BD4-9B55-B083CE4819FB}"/>
</file>

<file path=customXml/itemProps3.xml><?xml version="1.0" encoding="utf-8"?>
<ds:datastoreItem xmlns:ds="http://schemas.openxmlformats.org/officeDocument/2006/customXml" ds:itemID="{1FC74A16-AE59-4676-B40B-CD3E8D3C48C6}"/>
</file>

<file path=docProps/app.xml><?xml version="1.0" encoding="utf-8"?>
<Properties xmlns="http://schemas.openxmlformats.org/officeDocument/2006/extended-properties" xmlns:vt="http://schemas.openxmlformats.org/officeDocument/2006/docPropsVTypes">
  <Template>Executive</Template>
  <TotalTime>257</TotalTime>
  <Words>1796</Words>
  <Application>Microsoft Office PowerPoint</Application>
  <PresentationFormat>On-screen Show (4:3)</PresentationFormat>
  <Paragraphs>299</Paragraphs>
  <Slides>23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Century Gothic</vt:lpstr>
      <vt:lpstr>Courier New</vt:lpstr>
      <vt:lpstr>Palatino Linotype</vt:lpstr>
      <vt:lpstr>Tahoma</vt:lpstr>
      <vt:lpstr>Wingdings 2</vt:lpstr>
      <vt:lpstr>Executive</vt:lpstr>
      <vt:lpstr>Investment Adviser Workshop</vt:lpstr>
      <vt:lpstr>Registration and Post-Registration Requirements</vt:lpstr>
      <vt:lpstr>Initial Registration Process</vt:lpstr>
      <vt:lpstr>Initial Registration Process</vt:lpstr>
      <vt:lpstr>Initial Registration Process</vt:lpstr>
      <vt:lpstr>Initial Registration Process</vt:lpstr>
      <vt:lpstr>Initial Registration Process</vt:lpstr>
      <vt:lpstr>Initial Registration Process</vt:lpstr>
      <vt:lpstr>Initial Registration Process</vt:lpstr>
      <vt:lpstr>Renewal Process</vt:lpstr>
      <vt:lpstr>Amendment Filings</vt:lpstr>
      <vt:lpstr>Brochure Delivery Requirements</vt:lpstr>
      <vt:lpstr>Record-keeping Requirements</vt:lpstr>
      <vt:lpstr>Record-keeping Requirements</vt:lpstr>
      <vt:lpstr>Books and Records – Category One</vt:lpstr>
      <vt:lpstr>Books and Records – Category One</vt:lpstr>
      <vt:lpstr>Books and Records – Category Two</vt:lpstr>
      <vt:lpstr>Books and Records – Category Three</vt:lpstr>
      <vt:lpstr>Books and Records</vt:lpstr>
      <vt:lpstr>Financial Requirements</vt:lpstr>
      <vt:lpstr>Financial Requirements - Net Capital</vt:lpstr>
      <vt:lpstr>Financial Requirements – Financial Reporting</vt:lpstr>
      <vt:lpstr>Field Examinations</vt:lpstr>
    </vt:vector>
  </TitlesOfParts>
  <Company>Office of the Attorney General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Investment Adviser Workshop</dc:title>
  <dc:creator>Lubin, Melanie</dc:creator>
  <cp:lastModifiedBy>Stanczyk, Mary-Louise</cp:lastModifiedBy>
  <cp:revision>31</cp:revision>
  <cp:lastPrinted>2011-12-07T18:09:42Z</cp:lastPrinted>
  <dcterms:created xsi:type="dcterms:W3CDTF">2011-12-06T21:10:48Z</dcterms:created>
  <dcterms:modified xsi:type="dcterms:W3CDTF">2016-05-05T12:46:21Z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0x010100F41193C8EAAFB24EACC96990DD334A9C</vt:lpwstr>
  </property>
  <property fmtid="{D5CDD505-2E9C-101B-9397-08002B2CF9AE}" pid="3" name="_ShortcutWebId">
    <vt:lpwstr/>
  </property>
  <property fmtid="{D5CDD505-2E9C-101B-9397-08002B2CF9AE}" pid="4" name="_ShortcutUniqueId">
    <vt:lpwstr/>
  </property>
  <property fmtid="{D5CDD505-2E9C-101B-9397-08002B2CF9AE}" pid="5" name="_ShortcutSiteId">
    <vt:lpwstr/>
  </property>
  <property fmtid="{D5CDD505-2E9C-101B-9397-08002B2CF9AE}" pid="6" name="_ShortcutUrl">
    <vt:lpwstr/>
  </property>
</Properties>
</file>