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1345-BAC2-42C3-8300-C6F25CF1986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70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4218-64A5-42B6-AFC2-F35A1284A26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0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36BD-E6A1-464C-8509-EA13E9A1B07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0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9DE9C-B70D-47D5-AE0E-26E67D94557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1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8FF7-B179-4DA0-9531-8B018BFE26D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B3E9-25DC-4A27-853C-0618B2F96DE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1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7170D-66A2-4DE0-AAAC-C06951DB408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18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60A5-048D-4C03-88BD-42673C9C931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63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D4CF-115D-4EE5-884A-7A9E561C60F8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1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DE43-9C52-4EAA-BA1A-707F24CEC73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35DA-5B29-4829-B007-9E683BE34C1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6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5521B6-D978-4975-A9E3-B91B4699B200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5/5/2016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c.gov/divisions/investment/midsizedadviserinfo.htm" TargetMode="External"/><Relationship Id="rId3" Type="http://schemas.openxmlformats.org/officeDocument/2006/relationships/hyperlink" Target="http://www.dsd.state.md.us/comar/subtitle_chapters/02_Chapters.aspx#Subtitle02" TargetMode="External"/><Relationship Id="rId7" Type="http://schemas.openxmlformats.org/officeDocument/2006/relationships/hyperlink" Target="http://www.nasaa.org/industry-resources/investment-advisers/coordinated-examinations/" TargetMode="External"/><Relationship Id="rId2" Type="http://schemas.openxmlformats.org/officeDocument/2006/relationships/hyperlink" Target="http://www.oag.state.md.us/Securities/SecuritiesAc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saa.org/1719/ia-switch-resource-center/" TargetMode="External"/><Relationship Id="rId5" Type="http://schemas.openxmlformats.org/officeDocument/2006/relationships/hyperlink" Target="http://www.nasaa.org/" TargetMode="External"/><Relationship Id="rId4" Type="http://schemas.openxmlformats.org/officeDocument/2006/relationships/hyperlink" Target="http://www.nasaa.org/wp-%20content/uploads/2011/08/4-Form-ADV-Part-2-Instructio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1"/>
            <a:ext cx="8675688" cy="914399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smtClean="0"/>
              <a:t>IA </a:t>
            </a:r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24728" y="1752600"/>
            <a:ext cx="8539163" cy="4572000"/>
          </a:xfrm>
          <a:ln/>
        </p:spPr>
        <p:txBody>
          <a:bodyPr>
            <a:normAutofit lnSpcReduction="10000"/>
          </a:bodyPr>
          <a:lstStyle/>
          <a:p>
            <a:pPr marL="628650" indent="-285750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sz="1600" dirty="0" smtClean="0"/>
              <a:t>The </a:t>
            </a:r>
            <a:r>
              <a:rPr lang="en-US" sz="1600" dirty="0"/>
              <a:t>Maryland Securities Act  </a:t>
            </a:r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sz="1600" dirty="0" smtClean="0"/>
              <a:t>		</a:t>
            </a:r>
            <a:r>
              <a:rPr lang="en-US" sz="1600" dirty="0" smtClean="0">
                <a:hlinkClick r:id="rId2"/>
              </a:rPr>
              <a:t>www.oag.state.md.us/Securities/SecuritiesAct.pdf</a:t>
            </a:r>
            <a:endParaRPr lang="en-US" dirty="0" smtClean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sz="1600" dirty="0" smtClean="0"/>
              <a:t>The </a:t>
            </a:r>
            <a:r>
              <a:rPr lang="en-US" sz="1600" dirty="0"/>
              <a:t>Maryland Code of </a:t>
            </a:r>
            <a:r>
              <a:rPr lang="en-US" sz="1600" dirty="0" smtClean="0"/>
              <a:t>Regulations 	</a:t>
            </a:r>
            <a:r>
              <a:rPr lang="en-US" sz="1600" dirty="0" smtClean="0">
                <a:hlinkClick r:id="rId3"/>
              </a:rPr>
              <a:t>www.dsd.state.md.us/comar/subtitle_chapters/02_Chapters.aspx#Subtitle02</a:t>
            </a:r>
            <a:endParaRPr lang="en-US" dirty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sz="1600" dirty="0" smtClean="0"/>
              <a:t>Instructions </a:t>
            </a:r>
            <a:r>
              <a:rPr lang="en-US" sz="1600" dirty="0"/>
              <a:t>for Form ADV, Part 2A and B  </a:t>
            </a:r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sz="1600" dirty="0" smtClean="0"/>
              <a:t>		</a:t>
            </a:r>
            <a:r>
              <a:rPr lang="en-US" sz="1600" dirty="0" smtClean="0">
                <a:hlinkClick r:id="rId4"/>
              </a:rPr>
              <a:t>www.nasaa.org/wp- content/uploads/2011/08/4-Form-ADV-Part-2-Instructions.pdf</a:t>
            </a:r>
            <a:endParaRPr lang="en-US" dirty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sz="1600" dirty="0" smtClean="0"/>
              <a:t>North </a:t>
            </a:r>
            <a:r>
              <a:rPr lang="en-US" sz="1600" dirty="0"/>
              <a:t>American Securities Administrators </a:t>
            </a:r>
            <a:r>
              <a:rPr lang="en-US" sz="1600" dirty="0" smtClean="0"/>
              <a:t>Association </a:t>
            </a:r>
            <a:r>
              <a:rPr lang="en-US" sz="1600" dirty="0"/>
              <a:t>(NASAA)</a:t>
            </a:r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sz="1600" dirty="0" smtClean="0"/>
              <a:t>		</a:t>
            </a:r>
            <a:r>
              <a:rPr lang="en-US" sz="1600" dirty="0" smtClean="0">
                <a:hlinkClick r:id="rId5"/>
              </a:rPr>
              <a:t>www.nasaa.org</a:t>
            </a:r>
            <a:endParaRPr lang="en-US" sz="1600" dirty="0" smtClean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dirty="0" smtClean="0"/>
              <a:t>NASAA </a:t>
            </a:r>
            <a:r>
              <a:rPr lang="en-US" dirty="0"/>
              <a:t>Investment Adviser Switch Resource Center</a:t>
            </a:r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6"/>
              </a:rPr>
              <a:t>www.nasaa.org/1719/ia-switch-resource-center/</a:t>
            </a:r>
            <a:endParaRPr lang="en-US" dirty="0" smtClean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dirty="0" smtClean="0"/>
              <a:t>NASAA Coordinated Examination Report</a:t>
            </a:r>
            <a:endParaRPr lang="en-US" sz="1600" dirty="0" smtClean="0"/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sz="1600" dirty="0" smtClean="0"/>
              <a:t>		</a:t>
            </a:r>
            <a:r>
              <a:rPr lang="en-US" sz="1600" dirty="0" smtClean="0">
                <a:hlinkClick r:id="rId7"/>
              </a:rPr>
              <a:t>www.nasaa.org/industry-resources/investment-advisers/coordinated-examinations/</a:t>
            </a:r>
            <a:endParaRPr lang="en-US" sz="1600" dirty="0" smtClean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r>
              <a:rPr lang="en-US" dirty="0" smtClean="0"/>
              <a:t>Securities and Exchange Commission Switching Advisers</a:t>
            </a:r>
          </a:p>
          <a:p>
            <a:pPr marL="203200" lvl="1" indent="0" defTabSz="381000">
              <a:lnSpc>
                <a:spcPct val="100000"/>
              </a:lnSpc>
              <a:buClr>
                <a:srgbClr val="171D7F"/>
              </a:buClr>
              <a:buNone/>
            </a:pPr>
            <a:r>
              <a:rPr lang="en-US" dirty="0"/>
              <a:t>		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www.sec.gov/divisions/investment/midsizedadviserinfo.htm</a:t>
            </a:r>
            <a:r>
              <a:rPr lang="en-US" dirty="0" smtClean="0"/>
              <a:t> </a:t>
            </a:r>
            <a:endParaRPr lang="en-US" dirty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endParaRPr lang="en-US" sz="1600" dirty="0" smtClean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endParaRPr lang="en-US" sz="1600" dirty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endParaRPr lang="en-US" sz="1600" dirty="0"/>
          </a:p>
          <a:p>
            <a:pPr marL="488950" lvl="1" defTabSz="381000">
              <a:lnSpc>
                <a:spcPct val="100000"/>
              </a:lnSpc>
              <a:buClr>
                <a:srgbClr val="171D7F"/>
              </a:buClr>
              <a:buFont typeface="Wingdings" pitchFamily="2" charset="2"/>
              <a:buChar char="q"/>
            </a:pPr>
            <a:endParaRPr lang="en-US" sz="1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8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1193C8EAAFB24EACC96990DD334A9C" ma:contentTypeVersion="220" ma:contentTypeDescription="Create a new document." ma:contentTypeScope="" ma:versionID="3aa95d00f2cd3c42c6f38e74d61e3c11">
  <xsd:schema xmlns:xsd="http://www.w3.org/2001/XMLSchema" xmlns:xs="http://www.w3.org/2001/XMLSchema" xmlns:p="http://schemas.microsoft.com/office/2006/metadata/properties" xmlns:ns2="d7e130aa-ca30-4865-99a5-89368e91b7b7" targetNamespace="http://schemas.microsoft.com/office/2006/metadata/properties" ma:root="true" ma:fieldsID="f6a78befb7ca0f74be233263c42d9d86" ns2:_="">
    <xsd:import namespace="d7e130aa-ca30-4865-99a5-89368e91b7b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130aa-ca30-4865-99a5-89368e91b7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D6849C-2AD4-430B-9528-8FEA0D5407B1}"/>
</file>

<file path=customXml/itemProps2.xml><?xml version="1.0" encoding="utf-8"?>
<ds:datastoreItem xmlns:ds="http://schemas.openxmlformats.org/officeDocument/2006/customXml" ds:itemID="{A81A8724-73D1-4798-BAA9-977192BFFFF9}"/>
</file>

<file path=customXml/itemProps3.xml><?xml version="1.0" encoding="utf-8"?>
<ds:datastoreItem xmlns:ds="http://schemas.openxmlformats.org/officeDocument/2006/customXml" ds:itemID="{53F35883-559C-4F54-9A48-C9D10E8C9226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Courier New</vt:lpstr>
      <vt:lpstr>Palatino Linotype</vt:lpstr>
      <vt:lpstr>Tahoma</vt:lpstr>
      <vt:lpstr>Wingdings</vt:lpstr>
      <vt:lpstr>Executive</vt:lpstr>
      <vt:lpstr>IA Resources</vt:lpstr>
    </vt:vector>
  </TitlesOfParts>
  <Company>Office of the Attorney General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Lubin, Melanie</dc:creator>
  <cp:lastModifiedBy>Stanczyk, Mary-Louise</cp:lastModifiedBy>
  <cp:revision>8</cp:revision>
  <dcterms:created xsi:type="dcterms:W3CDTF">2011-12-13T21:47:23Z</dcterms:created>
  <dcterms:modified xsi:type="dcterms:W3CDTF">2016-05-05T12:49:36Z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0x010100F41193C8EAAFB24EACC96990DD334A9C</vt:lpwstr>
  </property>
  <property fmtid="{D5CDD505-2E9C-101B-9397-08002B2CF9AE}" pid="3" name="_ShortcutWebId">
    <vt:lpwstr/>
  </property>
  <property fmtid="{D5CDD505-2E9C-101B-9397-08002B2CF9AE}" pid="4" name="_ShortcutUniqueId">
    <vt:lpwstr/>
  </property>
  <property fmtid="{D5CDD505-2E9C-101B-9397-08002B2CF9AE}" pid="5" name="_ShortcutSiteId">
    <vt:lpwstr/>
  </property>
  <property fmtid="{D5CDD505-2E9C-101B-9397-08002B2CF9AE}" pid="6" name="_ShortcutUrl">
    <vt:lpwstr/>
  </property>
</Properties>
</file>